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3" r:id="rId4"/>
    <p:sldMasterId id="2147484326" r:id="rId5"/>
    <p:sldMasterId id="2147483687" r:id="rId6"/>
    <p:sldMasterId id="2147483753" r:id="rId7"/>
    <p:sldMasterId id="2147483767" r:id="rId8"/>
    <p:sldMasterId id="2147483776" r:id="rId9"/>
    <p:sldMasterId id="2147483785" r:id="rId10"/>
  </p:sldMasterIdLst>
  <p:notesMasterIdLst>
    <p:notesMasterId r:id="rId31"/>
  </p:notesMasterIdLst>
  <p:sldIdLst>
    <p:sldId id="263" r:id="rId11"/>
    <p:sldId id="258" r:id="rId12"/>
    <p:sldId id="270" r:id="rId13"/>
    <p:sldId id="281" r:id="rId14"/>
    <p:sldId id="271" r:id="rId15"/>
    <p:sldId id="288" r:id="rId16"/>
    <p:sldId id="293" r:id="rId17"/>
    <p:sldId id="298" r:id="rId18"/>
    <p:sldId id="273" r:id="rId19"/>
    <p:sldId id="284" r:id="rId20"/>
    <p:sldId id="274" r:id="rId21"/>
    <p:sldId id="261" r:id="rId22"/>
    <p:sldId id="275" r:id="rId23"/>
    <p:sldId id="294" r:id="rId24"/>
    <p:sldId id="286" r:id="rId25"/>
    <p:sldId id="292" r:id="rId26"/>
    <p:sldId id="291" r:id="rId27"/>
    <p:sldId id="295" r:id="rId28"/>
    <p:sldId id="290" r:id="rId29"/>
    <p:sldId id="276" r:id="rId30"/>
  </p:sldIdLst>
  <p:sldSz cx="12192000" cy="6858000"/>
  <p:notesSz cx="6799263" cy="9929813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057129-C3EF-A68E-99B5-358B1A3C0054}" name="Axel Thouvenin" initials="AT" userId="S::thouven97u@etu.univ-lorraine.fr::1939ef63-4abd-497a-aead-ae7160f8f565" providerId="AD"/>
  <p188:author id="{48D725B6-6DFD-4B63-A1AB-2E4F290A9E5A}" name="Juliette Bluem" initials="JB" userId="Juliette Bluem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E47063-A9E3-46FF-9FB7-F91A366F2A31}" v="3" dt="2022-06-09T11:48:26.334"/>
    <p1510:client id="{448718F5-D2BB-CB47-9E99-4F1276CBD277}" v="5" dt="2022-06-09T11:46:00.469"/>
    <p1510:client id="{7F629826-2F5D-AFDF-D64C-0266DC1AC0F8}" v="17" dt="2022-06-08T14:00:58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704" autoAdjust="0"/>
  </p:normalViewPr>
  <p:slideViewPr>
    <p:cSldViewPr snapToGrid="0">
      <p:cViewPr>
        <p:scale>
          <a:sx n="91" d="100"/>
          <a:sy n="91" d="100"/>
        </p:scale>
        <p:origin x="77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02C08-283B-4EBF-BA9F-1DB02B909DBC}" type="datetimeFigureOut">
              <a:rPr lang="fr-FR"/>
              <a:t>09/06/2022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40363" cy="3910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1275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3496C-FC61-4822-85AC-2AC990AB0A2B}" type="slidenum">
              <a:rPr lang="fr-FR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073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Nous allons vous présenter notre jeu intitulé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3496C-FC61-4822-85AC-2AC990AB0A2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958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>
                <a:cs typeface="Calibri"/>
              </a:rPr>
              <a:t>Dans un 1er tps: conceptualiser notre projet, coucher sur papier (ou tableau) nos idées. =&gt; longue phase de brainstorming</a:t>
            </a:r>
          </a:p>
          <a:p>
            <a:r>
              <a:rPr lang="fr-FR" noProof="0">
                <a:cs typeface="Calibri"/>
              </a:rPr>
              <a:t>Puis, en découle la modélisation 3D du system : </a:t>
            </a:r>
          </a:p>
          <a:p>
            <a:r>
              <a:rPr lang="fr-FR" noProof="0">
                <a:cs typeface="Calibri"/>
              </a:rPr>
              <a:t>	Récupération de pièces comme les cartes ou les batteries</a:t>
            </a:r>
          </a:p>
          <a:p>
            <a:r>
              <a:rPr lang="fr-FR" noProof="0">
                <a:cs typeface="Calibri"/>
              </a:rPr>
              <a:t>	Création de pièces comme les supports de motoréducteur, liaison roue-MR ou encore le châssis (métal Sheets)</a:t>
            </a:r>
          </a:p>
          <a:p>
            <a:r>
              <a:rPr lang="fr-FR" noProof="0">
                <a:cs typeface="Calibri"/>
              </a:rPr>
              <a:t>	Assemblage</a:t>
            </a:r>
          </a:p>
          <a:p>
            <a:r>
              <a:rPr lang="fr-FR" noProof="0">
                <a:cs typeface="Calibri"/>
              </a:rPr>
              <a:t>Il fallait faire attention à ce que tout soir réalisable sur place à l’EIT</a:t>
            </a:r>
          </a:p>
          <a:p>
            <a:r>
              <a:rPr lang="fr-FR" noProof="0">
                <a:cs typeface="Calibri"/>
              </a:rPr>
              <a:t>Et après la récupération du matériel nécessaire : </a:t>
            </a:r>
          </a:p>
          <a:p>
            <a:r>
              <a:rPr lang="fr-FR" noProof="0">
                <a:cs typeface="Calibri"/>
              </a:rPr>
              <a:t>	La fabrication !</a:t>
            </a:r>
          </a:p>
          <a:p>
            <a:endParaRPr lang="fr-FR" noProof="0">
              <a:cs typeface="Calibri"/>
            </a:endParaRPr>
          </a:p>
          <a:p>
            <a:r>
              <a:rPr lang="fr-FR" noProof="0">
                <a:cs typeface="Calibri"/>
              </a:rPr>
              <a:t>Nous avons du faire face à de nombreux pb : </a:t>
            </a:r>
          </a:p>
          <a:p>
            <a:r>
              <a:rPr lang="fr-FR" noProof="0">
                <a:cs typeface="Calibri"/>
              </a:rPr>
              <a:t>	Le retard des pièces (impossible de tester nos pièces 100% créées)</a:t>
            </a:r>
          </a:p>
          <a:p>
            <a:r>
              <a:rPr lang="fr-FR" noProof="0">
                <a:cs typeface="Calibri"/>
              </a:rPr>
              <a:t>	Les décalages modélisation/réalité</a:t>
            </a:r>
          </a:p>
          <a:p>
            <a:endParaRPr lang="fr-FR" noProof="0">
              <a:cs typeface="Calibri"/>
            </a:endParaRPr>
          </a:p>
          <a:p>
            <a:r>
              <a:rPr lang="fr-FR" noProof="0">
                <a:cs typeface="Calibri"/>
              </a:rPr>
              <a:t>Nous avons toujours réussi à rebondir et nous adapter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3496C-FC61-4822-85AC-2AC990AB0A2B}" type="slidenum">
              <a:rPr lang="fr-FR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9575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On met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phase </a:t>
            </a:r>
            <a:r>
              <a:rPr lang="en-US" err="1">
                <a:cs typeface="Calibri"/>
              </a:rPr>
              <a:t>notre</a:t>
            </a:r>
            <a:r>
              <a:rPr lang="en-US">
                <a:cs typeface="Calibri"/>
              </a:rPr>
              <a:t> Gantt et </a:t>
            </a:r>
            <a:r>
              <a:rPr lang="en-US" err="1">
                <a:cs typeface="Calibri"/>
              </a:rPr>
              <a:t>ce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qu’on</a:t>
            </a:r>
            <a:r>
              <a:rPr lang="en-US">
                <a:cs typeface="Calibri"/>
              </a:rPr>
              <a:t> à fait, on </a:t>
            </a:r>
            <a:r>
              <a:rPr lang="en-US" err="1">
                <a:cs typeface="Calibri"/>
              </a:rPr>
              <a:t>explique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qu’on</a:t>
            </a:r>
            <a:r>
              <a:rPr lang="en-US">
                <a:cs typeface="Calibri"/>
              </a:rPr>
              <a:t> à du </a:t>
            </a:r>
            <a:r>
              <a:rPr lang="en-US" err="1">
                <a:cs typeface="Calibri"/>
              </a:rPr>
              <a:t>s’adapter</a:t>
            </a:r>
            <a:r>
              <a:rPr lang="en-US">
                <a:cs typeface="Calibri"/>
              </a:rPr>
              <a:t> 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Les pieces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retard du au </a:t>
            </a:r>
            <a:r>
              <a:rPr lang="en-US" err="1">
                <a:cs typeface="Calibri"/>
              </a:rPr>
              <a:t>changement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gestionnaire</a:t>
            </a:r>
            <a:r>
              <a:rPr lang="en-US">
                <a:cs typeface="Calibri"/>
              </a:rPr>
              <a:t>..</a:t>
            </a:r>
          </a:p>
          <a:p>
            <a:r>
              <a:rPr lang="en-US">
                <a:cs typeface="Calibri"/>
              </a:rPr>
              <a:t>Impossible </a:t>
            </a:r>
            <a:r>
              <a:rPr lang="en-US" err="1">
                <a:cs typeface="Calibri"/>
              </a:rPr>
              <a:t>d’utiliser</a:t>
            </a:r>
            <a:r>
              <a:rPr lang="en-US">
                <a:cs typeface="Calibri"/>
              </a:rPr>
              <a:t> le </a:t>
            </a:r>
            <a:r>
              <a:rPr lang="en-US" err="1">
                <a:cs typeface="Calibri"/>
              </a:rPr>
              <a:t>wifi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l’école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alors</a:t>
            </a:r>
            <a:r>
              <a:rPr lang="en-US">
                <a:cs typeface="Calibri"/>
              </a:rPr>
              <a:t> on </a:t>
            </a:r>
            <a:r>
              <a:rPr lang="en-US" err="1">
                <a:cs typeface="Calibri"/>
              </a:rPr>
              <a:t>va</a:t>
            </a:r>
            <a:r>
              <a:rPr lang="en-US">
                <a:cs typeface="Calibri"/>
              </a:rPr>
              <a:t> passer par le robot </a:t>
            </a:r>
            <a:r>
              <a:rPr lang="en-US" err="1">
                <a:cs typeface="Calibri"/>
              </a:rPr>
              <a:t>directement</a:t>
            </a:r>
            <a:r>
              <a:rPr lang="en-US">
                <a:cs typeface="Calibri"/>
              </a:rPr>
              <a:t>..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 nous de </a:t>
            </a:r>
            <a:r>
              <a:rPr lang="en-US" err="1">
                <a:cs typeface="Calibri"/>
              </a:rPr>
              <a:t>montrer</a:t>
            </a:r>
            <a:r>
              <a:rPr lang="en-US">
                <a:cs typeface="Calibri"/>
              </a:rPr>
              <a:t> les </a:t>
            </a:r>
            <a:r>
              <a:rPr lang="en-US" err="1">
                <a:cs typeface="Calibri"/>
              </a:rPr>
              <a:t>prises</a:t>
            </a:r>
            <a:r>
              <a:rPr lang="en-US">
                <a:cs typeface="Calibri"/>
              </a:rPr>
              <a:t> de decisions </a:t>
            </a:r>
            <a:r>
              <a:rPr lang="en-US" err="1">
                <a:cs typeface="Calibri"/>
              </a:rPr>
              <a:t>importante</a:t>
            </a:r>
            <a:r>
              <a:rPr lang="en-US">
                <a:cs typeface="Calibri"/>
              </a:rPr>
              <a:t> pour la suite du </a:t>
            </a:r>
            <a:r>
              <a:rPr lang="en-US" err="1">
                <a:cs typeface="Calibri"/>
              </a:rPr>
              <a:t>projet</a:t>
            </a:r>
            <a:endParaRPr lang="en-US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3496C-FC61-4822-85AC-2AC990AB0A2B}" type="slidenum">
              <a:rPr lang="fr-FR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910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On met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phase </a:t>
            </a:r>
            <a:r>
              <a:rPr lang="en-US" err="1">
                <a:cs typeface="Calibri"/>
              </a:rPr>
              <a:t>notre</a:t>
            </a:r>
            <a:r>
              <a:rPr lang="en-US">
                <a:cs typeface="Calibri"/>
              </a:rPr>
              <a:t> Gantt et </a:t>
            </a:r>
            <a:r>
              <a:rPr lang="en-US" err="1">
                <a:cs typeface="Calibri"/>
              </a:rPr>
              <a:t>ce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qu’on</a:t>
            </a:r>
            <a:r>
              <a:rPr lang="en-US">
                <a:cs typeface="Calibri"/>
              </a:rPr>
              <a:t> à fait, on </a:t>
            </a:r>
            <a:r>
              <a:rPr lang="en-US" err="1">
                <a:cs typeface="Calibri"/>
              </a:rPr>
              <a:t>explique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qu’on</a:t>
            </a:r>
            <a:r>
              <a:rPr lang="en-US">
                <a:cs typeface="Calibri"/>
              </a:rPr>
              <a:t> à du </a:t>
            </a:r>
            <a:r>
              <a:rPr lang="en-US" err="1">
                <a:cs typeface="Calibri"/>
              </a:rPr>
              <a:t>s’adapter</a:t>
            </a:r>
            <a:r>
              <a:rPr lang="en-US">
                <a:cs typeface="Calibri"/>
              </a:rPr>
              <a:t> 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Les pieces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retard du au </a:t>
            </a:r>
            <a:r>
              <a:rPr lang="en-US" err="1">
                <a:cs typeface="Calibri"/>
              </a:rPr>
              <a:t>changement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gestionnaire</a:t>
            </a:r>
            <a:r>
              <a:rPr lang="en-US">
                <a:cs typeface="Calibri"/>
              </a:rPr>
              <a:t>..</a:t>
            </a:r>
          </a:p>
          <a:p>
            <a:r>
              <a:rPr lang="en-US">
                <a:cs typeface="Calibri"/>
              </a:rPr>
              <a:t>Impossible </a:t>
            </a:r>
            <a:r>
              <a:rPr lang="en-US" err="1">
                <a:cs typeface="Calibri"/>
              </a:rPr>
              <a:t>d’utiliser</a:t>
            </a:r>
            <a:r>
              <a:rPr lang="en-US">
                <a:cs typeface="Calibri"/>
              </a:rPr>
              <a:t> le </a:t>
            </a:r>
            <a:r>
              <a:rPr lang="en-US" err="1">
                <a:cs typeface="Calibri"/>
              </a:rPr>
              <a:t>wifi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l’école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alors</a:t>
            </a:r>
            <a:r>
              <a:rPr lang="en-US">
                <a:cs typeface="Calibri"/>
              </a:rPr>
              <a:t> on </a:t>
            </a:r>
            <a:r>
              <a:rPr lang="en-US" err="1">
                <a:cs typeface="Calibri"/>
              </a:rPr>
              <a:t>va</a:t>
            </a:r>
            <a:r>
              <a:rPr lang="en-US">
                <a:cs typeface="Calibri"/>
              </a:rPr>
              <a:t> passer par le robot </a:t>
            </a:r>
            <a:r>
              <a:rPr lang="en-US" err="1">
                <a:cs typeface="Calibri"/>
              </a:rPr>
              <a:t>directement</a:t>
            </a:r>
            <a:r>
              <a:rPr lang="en-US">
                <a:cs typeface="Calibri"/>
              </a:rPr>
              <a:t>..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 nous de </a:t>
            </a:r>
            <a:r>
              <a:rPr lang="en-US" err="1">
                <a:cs typeface="Calibri"/>
              </a:rPr>
              <a:t>montrer</a:t>
            </a:r>
            <a:r>
              <a:rPr lang="en-US">
                <a:cs typeface="Calibri"/>
              </a:rPr>
              <a:t> les </a:t>
            </a:r>
            <a:r>
              <a:rPr lang="en-US" err="1">
                <a:cs typeface="Calibri"/>
              </a:rPr>
              <a:t>prises</a:t>
            </a:r>
            <a:r>
              <a:rPr lang="en-US">
                <a:cs typeface="Calibri"/>
              </a:rPr>
              <a:t> de decisions </a:t>
            </a:r>
            <a:r>
              <a:rPr lang="en-US" err="1">
                <a:cs typeface="Calibri"/>
              </a:rPr>
              <a:t>importante</a:t>
            </a:r>
            <a:r>
              <a:rPr lang="en-US">
                <a:cs typeface="Calibri"/>
              </a:rPr>
              <a:t> pour la suite du </a:t>
            </a:r>
            <a:r>
              <a:rPr lang="en-US" err="1">
                <a:cs typeface="Calibri"/>
              </a:rPr>
              <a:t>projet</a:t>
            </a:r>
            <a:endParaRPr lang="en-US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3496C-FC61-4822-85AC-2AC990AB0A2B}" type="slidenum">
              <a:rPr lang="fr-FR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1874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On met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phase </a:t>
            </a:r>
            <a:r>
              <a:rPr lang="en-US" err="1">
                <a:cs typeface="Calibri"/>
              </a:rPr>
              <a:t>notre</a:t>
            </a:r>
            <a:r>
              <a:rPr lang="en-US">
                <a:cs typeface="Calibri"/>
              </a:rPr>
              <a:t> Gantt et </a:t>
            </a:r>
            <a:r>
              <a:rPr lang="en-US" err="1">
                <a:cs typeface="Calibri"/>
              </a:rPr>
              <a:t>ce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qu’on</a:t>
            </a:r>
            <a:r>
              <a:rPr lang="en-US">
                <a:cs typeface="Calibri"/>
              </a:rPr>
              <a:t> à fait, on </a:t>
            </a:r>
            <a:r>
              <a:rPr lang="en-US" err="1">
                <a:cs typeface="Calibri"/>
              </a:rPr>
              <a:t>explique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qu’on</a:t>
            </a:r>
            <a:r>
              <a:rPr lang="en-US">
                <a:cs typeface="Calibri"/>
              </a:rPr>
              <a:t> à du </a:t>
            </a:r>
            <a:r>
              <a:rPr lang="en-US" err="1">
                <a:cs typeface="Calibri"/>
              </a:rPr>
              <a:t>s’adapter</a:t>
            </a:r>
            <a:r>
              <a:rPr lang="en-US">
                <a:cs typeface="Calibri"/>
              </a:rPr>
              <a:t> 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Les pieces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retard du au </a:t>
            </a:r>
            <a:r>
              <a:rPr lang="en-US" err="1">
                <a:cs typeface="Calibri"/>
              </a:rPr>
              <a:t>changement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gestionnaire</a:t>
            </a:r>
            <a:r>
              <a:rPr lang="en-US">
                <a:cs typeface="Calibri"/>
              </a:rPr>
              <a:t>..</a:t>
            </a:r>
          </a:p>
          <a:p>
            <a:r>
              <a:rPr lang="en-US">
                <a:cs typeface="Calibri"/>
              </a:rPr>
              <a:t>Impossible </a:t>
            </a:r>
            <a:r>
              <a:rPr lang="en-US" err="1">
                <a:cs typeface="Calibri"/>
              </a:rPr>
              <a:t>d’utiliser</a:t>
            </a:r>
            <a:r>
              <a:rPr lang="en-US">
                <a:cs typeface="Calibri"/>
              </a:rPr>
              <a:t> le </a:t>
            </a:r>
            <a:r>
              <a:rPr lang="en-US" err="1">
                <a:cs typeface="Calibri"/>
              </a:rPr>
              <a:t>wifi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l’école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alors</a:t>
            </a:r>
            <a:r>
              <a:rPr lang="en-US">
                <a:cs typeface="Calibri"/>
              </a:rPr>
              <a:t> on </a:t>
            </a:r>
            <a:r>
              <a:rPr lang="en-US" err="1">
                <a:cs typeface="Calibri"/>
              </a:rPr>
              <a:t>va</a:t>
            </a:r>
            <a:r>
              <a:rPr lang="en-US">
                <a:cs typeface="Calibri"/>
              </a:rPr>
              <a:t> passer par le robot </a:t>
            </a:r>
            <a:r>
              <a:rPr lang="en-US" err="1">
                <a:cs typeface="Calibri"/>
              </a:rPr>
              <a:t>directement</a:t>
            </a:r>
            <a:r>
              <a:rPr lang="en-US">
                <a:cs typeface="Calibri"/>
              </a:rPr>
              <a:t>..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 nous de </a:t>
            </a:r>
            <a:r>
              <a:rPr lang="en-US" err="1">
                <a:cs typeface="Calibri"/>
              </a:rPr>
              <a:t>montrer</a:t>
            </a:r>
            <a:r>
              <a:rPr lang="en-US">
                <a:cs typeface="Calibri"/>
              </a:rPr>
              <a:t> les </a:t>
            </a:r>
            <a:r>
              <a:rPr lang="en-US" err="1">
                <a:cs typeface="Calibri"/>
              </a:rPr>
              <a:t>prises</a:t>
            </a:r>
            <a:r>
              <a:rPr lang="en-US">
                <a:cs typeface="Calibri"/>
              </a:rPr>
              <a:t> de decisions </a:t>
            </a:r>
            <a:r>
              <a:rPr lang="en-US" err="1">
                <a:cs typeface="Calibri"/>
              </a:rPr>
              <a:t>importante</a:t>
            </a:r>
            <a:r>
              <a:rPr lang="en-US">
                <a:cs typeface="Calibri"/>
              </a:rPr>
              <a:t> pour la suite du </a:t>
            </a:r>
            <a:r>
              <a:rPr lang="en-US" err="1">
                <a:cs typeface="Calibri"/>
              </a:rPr>
              <a:t>projet</a:t>
            </a:r>
            <a:endParaRPr lang="en-US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3496C-FC61-4822-85AC-2AC990AB0A2B}" type="slidenum">
              <a:rPr lang="fr-FR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138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On met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phase </a:t>
            </a:r>
            <a:r>
              <a:rPr lang="en-US" err="1">
                <a:cs typeface="Calibri"/>
              </a:rPr>
              <a:t>notre</a:t>
            </a:r>
            <a:r>
              <a:rPr lang="en-US">
                <a:cs typeface="Calibri"/>
              </a:rPr>
              <a:t> Gantt et </a:t>
            </a:r>
            <a:r>
              <a:rPr lang="en-US" err="1">
                <a:cs typeface="Calibri"/>
              </a:rPr>
              <a:t>ce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qu’on</a:t>
            </a:r>
            <a:r>
              <a:rPr lang="en-US">
                <a:cs typeface="Calibri"/>
              </a:rPr>
              <a:t> à fait, on </a:t>
            </a:r>
            <a:r>
              <a:rPr lang="en-US" err="1">
                <a:cs typeface="Calibri"/>
              </a:rPr>
              <a:t>explique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qu’on</a:t>
            </a:r>
            <a:r>
              <a:rPr lang="en-US">
                <a:cs typeface="Calibri"/>
              </a:rPr>
              <a:t> à du </a:t>
            </a:r>
            <a:r>
              <a:rPr lang="en-US" err="1">
                <a:cs typeface="Calibri"/>
              </a:rPr>
              <a:t>s’adapter</a:t>
            </a:r>
            <a:r>
              <a:rPr lang="en-US">
                <a:cs typeface="Calibri"/>
              </a:rPr>
              <a:t> 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Les pieces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retard du au </a:t>
            </a:r>
            <a:r>
              <a:rPr lang="en-US" err="1">
                <a:cs typeface="Calibri"/>
              </a:rPr>
              <a:t>changement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gestionnaire</a:t>
            </a:r>
            <a:r>
              <a:rPr lang="en-US">
                <a:cs typeface="Calibri"/>
              </a:rPr>
              <a:t>..</a:t>
            </a:r>
          </a:p>
          <a:p>
            <a:r>
              <a:rPr lang="en-US">
                <a:cs typeface="Calibri"/>
              </a:rPr>
              <a:t>Impossible </a:t>
            </a:r>
            <a:r>
              <a:rPr lang="en-US" err="1">
                <a:cs typeface="Calibri"/>
              </a:rPr>
              <a:t>d’utiliser</a:t>
            </a:r>
            <a:r>
              <a:rPr lang="en-US">
                <a:cs typeface="Calibri"/>
              </a:rPr>
              <a:t> le </a:t>
            </a:r>
            <a:r>
              <a:rPr lang="en-US" err="1">
                <a:cs typeface="Calibri"/>
              </a:rPr>
              <a:t>wifi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l’école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alors</a:t>
            </a:r>
            <a:r>
              <a:rPr lang="en-US">
                <a:cs typeface="Calibri"/>
              </a:rPr>
              <a:t> on </a:t>
            </a:r>
            <a:r>
              <a:rPr lang="en-US" err="1">
                <a:cs typeface="Calibri"/>
              </a:rPr>
              <a:t>va</a:t>
            </a:r>
            <a:r>
              <a:rPr lang="en-US">
                <a:cs typeface="Calibri"/>
              </a:rPr>
              <a:t> passer par le robot </a:t>
            </a:r>
            <a:r>
              <a:rPr lang="en-US" err="1">
                <a:cs typeface="Calibri"/>
              </a:rPr>
              <a:t>directement</a:t>
            </a:r>
            <a:r>
              <a:rPr lang="en-US">
                <a:cs typeface="Calibri"/>
              </a:rPr>
              <a:t>..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 nous de </a:t>
            </a:r>
            <a:r>
              <a:rPr lang="en-US" err="1">
                <a:cs typeface="Calibri"/>
              </a:rPr>
              <a:t>montrer</a:t>
            </a:r>
            <a:r>
              <a:rPr lang="en-US">
                <a:cs typeface="Calibri"/>
              </a:rPr>
              <a:t> les </a:t>
            </a:r>
            <a:r>
              <a:rPr lang="en-US" err="1">
                <a:cs typeface="Calibri"/>
              </a:rPr>
              <a:t>prises</a:t>
            </a:r>
            <a:r>
              <a:rPr lang="en-US">
                <a:cs typeface="Calibri"/>
              </a:rPr>
              <a:t> de decisions </a:t>
            </a:r>
            <a:r>
              <a:rPr lang="en-US" err="1">
                <a:cs typeface="Calibri"/>
              </a:rPr>
              <a:t>importante</a:t>
            </a:r>
            <a:r>
              <a:rPr lang="en-US">
                <a:cs typeface="Calibri"/>
              </a:rPr>
              <a:t> pour la suite du </a:t>
            </a:r>
            <a:r>
              <a:rPr lang="en-US" err="1">
                <a:cs typeface="Calibri"/>
              </a:rPr>
              <a:t>projet</a:t>
            </a:r>
            <a:endParaRPr lang="en-US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3496C-FC61-4822-85AC-2AC990AB0A2B}" type="slidenum">
              <a:rPr lang="fr-FR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13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3496C-FC61-4822-85AC-2AC990AB0A2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417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Idée </a:t>
            </a:r>
            <a:r>
              <a:rPr lang="en-US" err="1">
                <a:cs typeface="Calibri"/>
              </a:rPr>
              <a:t>présenter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équipe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structurée</a:t>
            </a:r>
            <a:r>
              <a:rPr lang="en-US">
                <a:cs typeface="Calibri"/>
              </a:rPr>
              <a:t> avec des </a:t>
            </a:r>
            <a:r>
              <a:rPr lang="en-US" err="1">
                <a:cs typeface="Calibri"/>
              </a:rPr>
              <a:t>rôles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définis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3496C-FC61-4822-85AC-2AC990AB0A2B}" type="slidenum">
              <a:rPr lang="fr-FR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8803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i="0" dirty="0">
              <a:solidFill>
                <a:srgbClr val="282828"/>
              </a:solidFill>
              <a:effectLst/>
              <a:latin typeface="latoregular"/>
            </a:endParaRPr>
          </a:p>
          <a:p>
            <a:r>
              <a:rPr lang="fr-FR" b="0" i="0" dirty="0" err="1">
                <a:solidFill>
                  <a:srgbClr val="282828"/>
                </a:solidFill>
                <a:effectLst/>
                <a:latin typeface="latoregular"/>
              </a:rPr>
              <a:t>Polyvery</a:t>
            </a:r>
            <a:r>
              <a:rPr lang="fr-FR" b="0" i="0" dirty="0">
                <a:solidFill>
                  <a:srgbClr val="282828"/>
                </a:solidFill>
                <a:effectLst/>
                <a:latin typeface="latoregular"/>
              </a:rPr>
              <a:t>, un robot autonome qui se balade dans l’école,</a:t>
            </a:r>
            <a:r>
              <a:rPr lang="fr-FR" dirty="0">
                <a:solidFill>
                  <a:srgbClr val="282828"/>
                </a:solidFill>
                <a:latin typeface="latoregular"/>
              </a:rPr>
              <a:t> </a:t>
            </a:r>
            <a:endParaRPr lang="fr-FR" b="0" i="0" dirty="0">
              <a:solidFill>
                <a:srgbClr val="282828"/>
              </a:solidFill>
              <a:effectLst/>
              <a:latin typeface="latoregular"/>
            </a:endParaRPr>
          </a:p>
          <a:p>
            <a:endParaRPr lang="fr-FR" b="0" i="0" dirty="0">
              <a:solidFill>
                <a:srgbClr val="282828"/>
              </a:solidFill>
              <a:effectLst/>
              <a:latin typeface="latoregular"/>
            </a:endParaRPr>
          </a:p>
          <a:p>
            <a:r>
              <a:rPr lang="fr-FR" b="0" i="0" dirty="0">
                <a:solidFill>
                  <a:srgbClr val="282828"/>
                </a:solidFill>
                <a:effectLst/>
                <a:latin typeface="latoregular"/>
              </a:rPr>
              <a:t>Pilotable, modulable …. Livre des papier de bureau en bureau… </a:t>
            </a:r>
            <a:r>
              <a:rPr lang="fr-FR" b="0" i="0" dirty="0" err="1">
                <a:solidFill>
                  <a:srgbClr val="282828"/>
                </a:solidFill>
                <a:effectLst/>
                <a:latin typeface="latoregular"/>
              </a:rPr>
              <a:t>etc</a:t>
            </a:r>
            <a:endParaRPr lang="fr-FR" b="0" i="0" dirty="0">
              <a:solidFill>
                <a:srgbClr val="282828"/>
              </a:solidFill>
              <a:effectLst/>
              <a:latin typeface="latoregular"/>
            </a:endParaRPr>
          </a:p>
          <a:p>
            <a:endParaRPr lang="fr-FR" b="0" i="0" dirty="0">
              <a:solidFill>
                <a:srgbClr val="282828"/>
              </a:solidFill>
              <a:effectLst/>
              <a:latin typeface="latoregular"/>
            </a:endParaRP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fr-FR" dirty="0"/>
              <a:t>C'est quoi ?</a:t>
            </a:r>
            <a:endParaRPr lang="en-US" dirty="0"/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fr-FR" dirty="0"/>
              <a:t>Un robot</a:t>
            </a:r>
            <a:endParaRPr lang="fr-FR" dirty="0">
              <a:cs typeface="Calibri"/>
            </a:endParaRP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endParaRPr lang="fr-FR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fr-FR" dirty="0"/>
              <a:t>Notre objectif :</a:t>
            </a:r>
            <a:endParaRPr lang="fr-FR" dirty="0">
              <a:cs typeface="Calibri"/>
            </a:endParaRP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fr-FR" dirty="0"/>
              <a:t>Diffuser des informations dans l'école lors d'événement tel que les JPO</a:t>
            </a:r>
            <a:endParaRPr lang="fr-FR" dirty="0">
              <a:cs typeface="Calibri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fr-FR" dirty="0">
              <a:cs typeface="Calibri"/>
            </a:endParaRP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endParaRPr lang="fr-FR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endParaRPr lang="fr-FR" dirty="0">
              <a:solidFill>
                <a:srgbClr val="282828"/>
              </a:solidFill>
              <a:latin typeface="latoregular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3496C-FC61-4822-85AC-2AC990AB0A2B}" type="slidenum">
              <a:rPr lang="fr-FR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882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Robot </a:t>
            </a:r>
            <a:r>
              <a:rPr lang="fr-FR">
                <a:sym typeface="Wingdings" panose="05000000000000000000" pitchFamily="2" charset="2"/>
              </a:rPr>
              <a:t> aboutissement de tout ce qu’on apprend</a:t>
            </a:r>
            <a:endParaRPr lang="fr-FR">
              <a:cs typeface="Calibri" panose="020F0502020204030204"/>
            </a:endParaRP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endParaRPr lang="fr-FR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3496C-FC61-4822-85AC-2AC990AB0A2B}" type="slidenum">
              <a:rPr lang="fr-FR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9786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Robot </a:t>
            </a:r>
            <a:r>
              <a:rPr lang="fr-FR">
                <a:sym typeface="Wingdings" panose="05000000000000000000" pitchFamily="2" charset="2"/>
              </a:rPr>
              <a:t> aboutissement de tout ce qu’on apprend</a:t>
            </a:r>
            <a:endParaRPr lang="fr-FR">
              <a:cs typeface="Calibri" panose="020F0502020204030204"/>
            </a:endParaRPr>
          </a:p>
          <a:p>
            <a:pPr marL="628650" lvl="1" indent="-1714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endParaRPr lang="fr-FR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/>
              <a:t>Arthur </a:t>
            </a:r>
            <a:r>
              <a:rPr lang="en-US" err="1"/>
              <a:t>elec</a:t>
            </a:r>
            <a:endParaRPr lang="en-US" err="1">
              <a:cs typeface="Calibri"/>
            </a:endParaRPr>
          </a:p>
          <a:p>
            <a:r>
              <a:rPr lang="en-US"/>
              <a:t>Juju </a:t>
            </a:r>
            <a:r>
              <a:rPr lang="en-US" err="1"/>
              <a:t>modélisation</a:t>
            </a:r>
            <a:endParaRPr lang="en-US" err="1">
              <a:cs typeface="Calibri"/>
            </a:endParaRPr>
          </a:p>
          <a:p>
            <a:r>
              <a:rPr lang="en-US"/>
              <a:t>Gaston </a:t>
            </a:r>
            <a:r>
              <a:rPr lang="en-US" err="1"/>
              <a:t>logi</a:t>
            </a:r>
            <a:endParaRPr lang="en-US" err="1">
              <a:cs typeface="Calibri"/>
            </a:endParaRPr>
          </a:p>
          <a:p>
            <a:r>
              <a:rPr lang="en-US"/>
              <a:t>Guigui assemblage</a:t>
            </a:r>
            <a:endParaRPr lang="en-US">
              <a:cs typeface="Calibri"/>
            </a:endParaRPr>
          </a:p>
          <a:p>
            <a:r>
              <a:rPr lang="en-US"/>
              <a:t>Axel GDP + transverse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3496C-FC61-4822-85AC-2AC990AB0A2B}" type="slidenum">
              <a:rPr lang="fr-FR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1705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Définir</a:t>
            </a:r>
            <a:r>
              <a:rPr lang="en-US">
                <a:cs typeface="Calibri"/>
              </a:rPr>
              <a:t> des </a:t>
            </a:r>
            <a:r>
              <a:rPr lang="en-US" err="1">
                <a:cs typeface="Calibri"/>
              </a:rPr>
              <a:t>objectifs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atteignables</a:t>
            </a:r>
            <a:r>
              <a:rPr lang="en-US">
                <a:cs typeface="Calibri"/>
              </a:rPr>
              <a:t> tout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se </a:t>
            </a:r>
            <a:r>
              <a:rPr lang="en-US" err="1">
                <a:cs typeface="Calibri"/>
              </a:rPr>
              <a:t>donnant</a:t>
            </a:r>
            <a:r>
              <a:rPr lang="en-US">
                <a:cs typeface="Calibri"/>
              </a:rPr>
              <a:t> du challenge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3496C-FC61-4822-85AC-2AC990AB0A2B}" type="slidenum">
              <a:rPr lang="fr-FR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183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Ici</a:t>
            </a:r>
            <a:r>
              <a:rPr lang="en-US">
                <a:cs typeface="Calibri"/>
              </a:rPr>
              <a:t> on </a:t>
            </a:r>
            <a:r>
              <a:rPr lang="en-US" err="1">
                <a:cs typeface="Calibri"/>
              </a:rPr>
              <a:t>montre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l’on</a:t>
            </a:r>
            <a:r>
              <a:rPr lang="en-US">
                <a:cs typeface="Calibri"/>
              </a:rPr>
              <a:t> respect </a:t>
            </a:r>
            <a:r>
              <a:rPr lang="en-US" err="1">
                <a:cs typeface="Calibri"/>
              </a:rPr>
              <a:t>nos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choix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qu’on</a:t>
            </a:r>
            <a:r>
              <a:rPr lang="en-US">
                <a:cs typeface="Calibri"/>
              </a:rPr>
              <a:t> les </a:t>
            </a:r>
            <a:r>
              <a:rPr lang="en-US" err="1">
                <a:cs typeface="Calibri"/>
              </a:rPr>
              <a:t>ordonnes</a:t>
            </a:r>
            <a:r>
              <a:rPr lang="en-US">
                <a:cs typeface="Calibri"/>
              </a:rPr>
              <a:t> et </a:t>
            </a:r>
            <a:r>
              <a:rPr lang="en-US" err="1">
                <a:cs typeface="Calibri"/>
              </a:rPr>
              <a:t>qu’on</a:t>
            </a:r>
            <a:r>
              <a:rPr lang="en-US">
                <a:cs typeface="Calibri"/>
              </a:rPr>
              <a:t> les </a:t>
            </a:r>
            <a:r>
              <a:rPr lang="en-US" err="1">
                <a:cs typeface="Calibri"/>
              </a:rPr>
              <a:t>mets</a:t>
            </a:r>
            <a:r>
              <a:rPr lang="en-US">
                <a:cs typeface="Calibri"/>
              </a:rPr>
              <a:t> dans le Notion</a:t>
            </a:r>
          </a:p>
          <a:p>
            <a:r>
              <a:rPr lang="en-US">
                <a:cs typeface="Calibri"/>
              </a:rPr>
              <a:t>Ca </a:t>
            </a:r>
            <a:r>
              <a:rPr lang="en-US" err="1">
                <a:cs typeface="Calibri"/>
              </a:rPr>
              <a:t>montre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qu’on</a:t>
            </a:r>
            <a:r>
              <a:rPr lang="en-US">
                <a:cs typeface="Calibri"/>
              </a:rPr>
              <a:t> doit faire</a:t>
            </a:r>
          </a:p>
          <a:p>
            <a:r>
              <a:rPr lang="en-US">
                <a:cs typeface="Calibri"/>
              </a:rPr>
              <a:t>Face à  </a:t>
            </a:r>
            <a:r>
              <a:rPr lang="en-US" err="1">
                <a:cs typeface="Calibri"/>
              </a:rPr>
              <a:t>ce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qu’on</a:t>
            </a:r>
            <a:r>
              <a:rPr lang="en-US">
                <a:cs typeface="Calibri"/>
              </a:rPr>
              <a:t> à fait,</a:t>
            </a:r>
          </a:p>
          <a:p>
            <a:r>
              <a:rPr lang="en-US">
                <a:cs typeface="Calibri"/>
              </a:rPr>
              <a:t>Ce qui nous </a:t>
            </a:r>
            <a:r>
              <a:rPr lang="en-US" err="1">
                <a:cs typeface="Calibri"/>
              </a:rPr>
              <a:t>permet</a:t>
            </a:r>
            <a:r>
              <a:rPr lang="en-US">
                <a:cs typeface="Calibri"/>
              </a:rPr>
              <a:t> de dire </a:t>
            </a:r>
            <a:r>
              <a:rPr lang="en-US" err="1">
                <a:cs typeface="Calibri"/>
              </a:rPr>
              <a:t>si</a:t>
            </a:r>
            <a:r>
              <a:rPr lang="en-US">
                <a:cs typeface="Calibri"/>
              </a:rPr>
              <a:t> on à bien </a:t>
            </a:r>
            <a:r>
              <a:rPr lang="en-US" err="1">
                <a:cs typeface="Calibri"/>
              </a:rPr>
              <a:t>avancé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ou</a:t>
            </a:r>
            <a:r>
              <a:rPr lang="en-US">
                <a:cs typeface="Calibri"/>
              </a:rPr>
              <a:t> pas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3496C-FC61-4822-85AC-2AC990AB0A2B}" type="slidenum">
              <a:rPr lang="fr-FR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811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3496C-FC61-4822-85AC-2AC990AB0A2B}" type="slidenum">
              <a:rPr lang="fr-FR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46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1563" y="3670542"/>
            <a:ext cx="2943225" cy="238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3838" y="956920"/>
            <a:ext cx="2882900" cy="3321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831438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3213" y="3430850"/>
            <a:ext cx="3595687" cy="269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40476" y="1649346"/>
            <a:ext cx="10515600" cy="22066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840476" y="3856008"/>
            <a:ext cx="10515600" cy="7332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2342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388" y="3440113"/>
            <a:ext cx="3589337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40476" y="1649346"/>
            <a:ext cx="10515600" cy="22066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840476" y="3856008"/>
            <a:ext cx="10515600" cy="7332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7625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3445" y="3449638"/>
            <a:ext cx="3594272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40476" y="1649346"/>
            <a:ext cx="10515600" cy="22066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840476" y="3856008"/>
            <a:ext cx="10515600" cy="7332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943864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563" y="3449638"/>
            <a:ext cx="3582987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40476" y="1649346"/>
            <a:ext cx="10515600" cy="22066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840476" y="3856008"/>
            <a:ext cx="10515600" cy="7332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1289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5913" y="3440471"/>
            <a:ext cx="3589337" cy="269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40476" y="1649346"/>
            <a:ext cx="10515600" cy="22066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840476" y="3856008"/>
            <a:ext cx="10515600" cy="7332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69157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1563" y="3670542"/>
            <a:ext cx="2943225" cy="238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3838" y="956920"/>
            <a:ext cx="2882900" cy="3321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6534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867834"/>
            <a:ext cx="9144000" cy="38996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9713" y="2494615"/>
            <a:ext cx="3492575" cy="237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7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1563" y="3670542"/>
            <a:ext cx="2943225" cy="238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3838" y="956920"/>
            <a:ext cx="2882900" cy="3321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47221"/>
          </a:xfrm>
        </p:spPr>
        <p:txBody>
          <a:bodyPr/>
          <a:lstStyle>
            <a:lvl1pPr algn="ctr">
              <a:defRPr sz="6000" baseline="0"/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311857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905" r="19566" b="35597"/>
          <a:stretch>
            <a:fillRect/>
          </a:stretch>
        </p:blipFill>
        <p:spPr bwMode="auto">
          <a:xfrm>
            <a:off x="303213" y="3441700"/>
            <a:ext cx="3587750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0476" y="1649346"/>
            <a:ext cx="10515600" cy="22066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40476" y="3856008"/>
            <a:ext cx="10515600" cy="7332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59063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880533"/>
            <a:ext cx="10515600" cy="810155"/>
          </a:xfrm>
        </p:spPr>
        <p:txBody>
          <a:bodyPr/>
          <a:lstStyle>
            <a:lvl1pPr>
              <a:defRPr>
                <a:latin typeface="Eurostile-Medium" panose="020B0600000000000000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100000"/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SzPct val="100000"/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61601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SzPct val="100000"/>
              <a:buFont typeface="Wingdings" panose="05000000000000000000" pitchFamily="2" charset="2"/>
              <a:buChar char="§"/>
              <a:defRPr sz="2400"/>
            </a:lvl1pPr>
            <a:lvl2pPr marL="685800" indent="-228600">
              <a:buSzPct val="100000"/>
              <a:buFont typeface="Wingdings" panose="05000000000000000000" pitchFamily="2" charset="2"/>
              <a:buChar char="§"/>
              <a:defRPr sz="2000"/>
            </a:lvl2pPr>
            <a:lvl3pPr marL="1143000" indent="-228600">
              <a:buSzPct val="100000"/>
              <a:buFont typeface="Wingdings" panose="05000000000000000000" pitchFamily="2" charset="2"/>
              <a:buChar char="§"/>
              <a:defRPr sz="1800"/>
            </a:lvl3pPr>
            <a:lvl4pPr marL="1600200" indent="-228600">
              <a:buSzPct val="100000"/>
              <a:buFont typeface="Wingdings" panose="05000000000000000000" pitchFamily="2" charset="2"/>
              <a:buChar char="§"/>
              <a:defRPr sz="1600"/>
            </a:lvl4pPr>
            <a:lvl5pPr marL="2057400" indent="-228600">
              <a:buSzPct val="100000"/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SzPct val="100000"/>
              <a:buFont typeface="Wingdings" panose="05000000000000000000" pitchFamily="2" charset="2"/>
              <a:buChar char="§"/>
              <a:defRPr sz="2400"/>
            </a:lvl1pPr>
            <a:lvl2pPr marL="800100" indent="-342900">
              <a:buSzPct val="100000"/>
              <a:buFont typeface="Wingdings" panose="05000000000000000000" pitchFamily="2" charset="2"/>
              <a:buChar char="§"/>
              <a:defRPr sz="2000"/>
            </a:lvl2pPr>
            <a:lvl3pPr marL="1371600" indent="-457200">
              <a:buSzPct val="100000"/>
              <a:buFont typeface="Wingdings" panose="05000000000000000000" pitchFamily="2" charset="2"/>
              <a:buChar char="§"/>
              <a:defRPr sz="1800"/>
            </a:lvl3pPr>
            <a:lvl4pPr marL="1600200" indent="-228600">
              <a:buSzPct val="100000"/>
              <a:buFont typeface="Wingdings" panose="05000000000000000000" pitchFamily="2" charset="2"/>
              <a:buChar char="§"/>
              <a:defRPr sz="1600"/>
            </a:lvl4pPr>
            <a:lvl5pPr marL="2057400" indent="-228600">
              <a:buSzPct val="100000"/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31399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806824"/>
            <a:ext cx="10515600" cy="883864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>
          <a:xfrm>
            <a:off x="839788" y="2505075"/>
            <a:ext cx="5157787" cy="3671888"/>
          </a:xfrm>
        </p:spPr>
        <p:txBody>
          <a:bodyPr/>
          <a:lstStyle>
            <a:lvl1pPr marL="228600" indent="-228600">
              <a:buSzPct val="100000"/>
              <a:buFont typeface="Wingdings" panose="05000000000000000000" pitchFamily="2" charset="2"/>
              <a:buChar char="§"/>
              <a:defRPr/>
            </a:lvl1pPr>
            <a:lvl2pPr marL="685800" indent="-228600">
              <a:buSzPct val="100000"/>
              <a:buFont typeface="Wingdings" panose="05000000000000000000" pitchFamily="2" charset="2"/>
              <a:buChar char="§"/>
              <a:defRPr/>
            </a:lvl2pPr>
            <a:lvl3pPr marL="1143000" indent="-228600">
              <a:buSzPct val="100000"/>
              <a:buFont typeface="Wingdings" panose="05000000000000000000" pitchFamily="2" charset="2"/>
              <a:buChar char="§"/>
              <a:defRPr/>
            </a:lvl3pPr>
            <a:lvl4pPr marL="1600200" indent="-228600">
              <a:buSzPct val="100000"/>
              <a:buFont typeface="Wingdings" panose="05000000000000000000" pitchFamily="2" charset="2"/>
              <a:buChar char="§"/>
              <a:defRPr/>
            </a:lvl4pPr>
            <a:lvl5pPr marL="2057400" indent="-228600"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>
          <a:xfrm>
            <a:off x="6172200" y="2505075"/>
            <a:ext cx="5171281" cy="3671888"/>
          </a:xfrm>
        </p:spPr>
        <p:txBody>
          <a:bodyPr/>
          <a:lstStyle>
            <a:lvl1pPr marL="228600" indent="-228600">
              <a:buSzPct val="100000"/>
              <a:buFont typeface="Wingdings" panose="05000000000000000000" pitchFamily="2" charset="2"/>
              <a:buChar char="§"/>
              <a:defRPr/>
            </a:lvl1pPr>
            <a:lvl2pPr marL="685800" indent="-228600">
              <a:buSzPct val="100000"/>
              <a:buFont typeface="Wingdings" panose="05000000000000000000" pitchFamily="2" charset="2"/>
              <a:buChar char="§"/>
              <a:defRPr/>
            </a:lvl2pPr>
            <a:lvl3pPr marL="1143000" indent="-228600">
              <a:buSzPct val="100000"/>
              <a:buFont typeface="Wingdings" panose="05000000000000000000" pitchFamily="2" charset="2"/>
              <a:buChar char="§"/>
              <a:defRPr/>
            </a:lvl3pPr>
            <a:lvl4pPr marL="1600200" indent="-228600">
              <a:buSzPct val="100000"/>
              <a:buFont typeface="Wingdings" panose="05000000000000000000" pitchFamily="2" charset="2"/>
              <a:buChar char="§"/>
              <a:defRPr/>
            </a:lvl4pPr>
            <a:lvl5pPr marL="2057400" indent="-228600"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98256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02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2"/>
          <p:cNvSpPr>
            <a:spLocks noGrp="1"/>
          </p:cNvSpPr>
          <p:nvPr>
            <p:ph idx="13"/>
          </p:nvPr>
        </p:nvSpPr>
        <p:spPr>
          <a:xfrm>
            <a:off x="5181600" y="1690688"/>
            <a:ext cx="6172200" cy="4170361"/>
          </a:xfrm>
        </p:spPr>
        <p:txBody>
          <a:bodyPr/>
          <a:lstStyle>
            <a:lvl1pPr marL="228600" indent="-228600">
              <a:buSzPct val="100000"/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SzPct val="100000"/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100000"/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SzPct val="100000"/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100000"/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7"/>
          </p:nvPr>
        </p:nvSpPr>
        <p:spPr>
          <a:xfrm>
            <a:off x="839787" y="1690689"/>
            <a:ext cx="3932237" cy="4170362"/>
          </a:xfrm>
        </p:spPr>
        <p:txBody>
          <a:bodyPr/>
          <a:lstStyle>
            <a:lvl1pPr marL="228600" indent="-228600">
              <a:buSzPct val="100000"/>
              <a:buFont typeface="Wingdings" panose="05000000000000000000" pitchFamily="2" charset="2"/>
              <a:buChar char="§"/>
              <a:defRPr sz="2000"/>
            </a:lvl1pPr>
            <a:lvl2pPr marL="685800" indent="-228600">
              <a:buSzPct val="100000"/>
              <a:buFont typeface="Wingdings" panose="05000000000000000000" pitchFamily="2" charset="2"/>
              <a:buChar char="§"/>
              <a:defRPr sz="1800"/>
            </a:lvl2pPr>
            <a:lvl3pPr marL="1143000" indent="-228600">
              <a:buSzPct val="100000"/>
              <a:buFont typeface="Wingdings" panose="05000000000000000000" pitchFamily="2" charset="2"/>
              <a:buChar char="§"/>
              <a:defRPr sz="1600"/>
            </a:lvl3pPr>
            <a:lvl4pPr marL="1600200" indent="-228600">
              <a:buSzPct val="100000"/>
              <a:buFont typeface="Wingdings" panose="05000000000000000000" pitchFamily="2" charset="2"/>
              <a:buChar char="§"/>
              <a:defRPr sz="1400"/>
            </a:lvl4pPr>
            <a:lvl5pPr marL="2057400" indent="-228600">
              <a:buSzPct val="100000"/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839788" y="806824"/>
            <a:ext cx="10515600" cy="883864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59442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004976"/>
            </a:gs>
            <a:gs pos="100000">
              <a:srgbClr val="009C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82966"/>
            <a:ext cx="1998676" cy="621146"/>
          </a:xfrm>
          <a:prstGeom prst="rect">
            <a:avLst/>
          </a:prstGeom>
        </p:spPr>
      </p:pic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lang="fr-FR" kern="1200">
                <a:solidFill>
                  <a:schemeClr val="bg1"/>
                </a:solidFill>
                <a:latin typeface="Downtempo" panose="0200060304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4DD9C35A-3D97-4168-BE54-0A5885683A35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1034" name="Imag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52520"/>
            <a:ext cx="2732830" cy="4711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03" r:id="rId1"/>
    <p:sldLayoutId id="2147484404" r:id="rId2"/>
    <p:sldLayoutId id="2147484405" r:id="rId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Eurostile-Medium" panose="020B0600000000000000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Eurostile-Medium" panose="020B0600000000000000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Eurostile-Medium" panose="020B0600000000000000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Eurostile-Medium" panose="020B0600000000000000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bg1"/>
        </a:buClr>
        <a:buSzPct val="100000"/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bg1"/>
        </a:buClr>
        <a:buSzPct val="100000"/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bg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bg1"/>
        </a:buClr>
        <a:buSzPct val="100000"/>
        <a:buFont typeface="Wingdings" panose="05000000000000000000" pitchFamily="2" charset="2"/>
        <a:buChar char="§"/>
        <a:defRPr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chemeClr val="bg1"/>
        </a:buClr>
        <a:buSzPct val="100000"/>
        <a:buFont typeface="Wingdings" panose="05000000000000000000" pitchFamily="2" charset="2"/>
        <a:buChar char="§"/>
        <a:defRPr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186108"/>
            <a:ext cx="12192001" cy="676656"/>
          </a:xfrm>
          <a:prstGeom prst="rect">
            <a:avLst/>
          </a:prstGeom>
        </p:spPr>
      </p:pic>
      <p:sp>
        <p:nvSpPr>
          <p:cNvPr id="205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205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81E0AF8-1DFD-45C4-95D7-2014B32C7BE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2058" name="Image 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 txBox="1">
            <a:spLocks/>
          </p:cNvSpPr>
          <p:nvPr/>
        </p:nvSpPr>
        <p:spPr>
          <a:xfrm>
            <a:off x="8610600" y="63515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Downtempo" panose="02000603040000020004" pitchFamily="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B497F5DB-0FDD-46D5-B490-BE4061BE79CB}" type="slidenum">
              <a:rPr lang="fr-FR" smtClean="0"/>
              <a:pPr algn="r">
                <a:defRPr/>
              </a:pPr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52520"/>
            <a:ext cx="2732830" cy="47114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88659"/>
            <a:ext cx="2014232" cy="6259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06" r:id="rId1"/>
    <p:sldLayoutId id="2147484410" r:id="rId2"/>
    <p:sldLayoutId id="2147484411" r:id="rId3"/>
    <p:sldLayoutId id="2147484412" r:id="rId4"/>
    <p:sldLayoutId id="2147484414" r:id="rId5"/>
    <p:sldLayoutId id="2147484416" r:id="rId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Wingdings" panose="05000000000000000000" pitchFamily="2" charset="2"/>
        <a:buChar char="§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186108"/>
            <a:ext cx="12192001" cy="676656"/>
          </a:xfrm>
          <a:prstGeom prst="rect">
            <a:avLst/>
          </a:prstGeom>
        </p:spPr>
      </p:pic>
      <p:sp>
        <p:nvSpPr>
          <p:cNvPr id="3074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3075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176763D-DB16-45F3-8E24-8E27816120D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3083" name="Imag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610600" y="63515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Downtempo" panose="02000603040000020004" pitchFamily="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648DD95A-1342-454C-8A35-5C821A6DC5F6}" type="slidenum">
              <a:rPr lang="fr-FR" smtClean="0"/>
              <a:pPr algn="r">
                <a:defRPr/>
              </a:pPr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52520"/>
            <a:ext cx="2732830" cy="47114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88659"/>
            <a:ext cx="2014232" cy="6259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19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181344"/>
            <a:ext cx="12192001" cy="676656"/>
          </a:xfrm>
          <a:prstGeom prst="rect">
            <a:avLst/>
          </a:prstGeom>
        </p:spPr>
      </p:pic>
      <p:sp>
        <p:nvSpPr>
          <p:cNvPr id="4098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4099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C7E03D3-B2AE-41EF-BCF1-92E7621A274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4107" name="Imag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610600" y="63515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Downtempo" panose="02000603040000020004" pitchFamily="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EE194B2D-2120-44E1-9344-FFFB6FCB9F81}" type="slidenum">
              <a:rPr lang="fr-FR" smtClean="0"/>
              <a:pPr algn="r">
                <a:defRPr/>
              </a:pPr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52520"/>
            <a:ext cx="2732830" cy="47114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88659"/>
            <a:ext cx="2014232" cy="6259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20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181344"/>
            <a:ext cx="12192001" cy="676656"/>
          </a:xfrm>
          <a:prstGeom prst="rect">
            <a:avLst/>
          </a:prstGeom>
        </p:spPr>
      </p:pic>
      <p:sp>
        <p:nvSpPr>
          <p:cNvPr id="5122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512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04495E6-E863-4020-893C-14B32A42465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5131" name="Imag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610600" y="63515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Downtempo" panose="02000603040000020004" pitchFamily="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B65016EE-CB8F-4ABD-8FE7-1C482E6E9048}" type="slidenum">
              <a:rPr lang="fr-FR" smtClean="0"/>
              <a:pPr algn="r">
                <a:defRPr/>
              </a:pPr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52520"/>
            <a:ext cx="2732830" cy="47114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88659"/>
            <a:ext cx="2014232" cy="6259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93486"/>
            <a:ext cx="12192000" cy="676656"/>
          </a:xfrm>
          <a:prstGeom prst="rect">
            <a:avLst/>
          </a:prstGeom>
        </p:spPr>
      </p:pic>
      <p:sp>
        <p:nvSpPr>
          <p:cNvPr id="614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614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DE16276-38AD-41A9-8E88-A8B52AC0080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6155" name="Imag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610600" y="63515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Downtempo" panose="02000603040000020004" pitchFamily="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D6599A2F-33FD-41C1-8A01-730D67BE37E4}" type="slidenum">
              <a:rPr lang="fr-FR" smtClean="0"/>
              <a:pPr algn="r">
                <a:defRPr/>
              </a:pPr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52520"/>
            <a:ext cx="2732830" cy="47114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88659"/>
            <a:ext cx="2014232" cy="6259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22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88659"/>
            <a:ext cx="2014232" cy="62598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90870"/>
            <a:ext cx="12192000" cy="676655"/>
          </a:xfrm>
          <a:prstGeom prst="rect">
            <a:avLst/>
          </a:prstGeom>
        </p:spPr>
      </p:pic>
      <p:sp>
        <p:nvSpPr>
          <p:cNvPr id="717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717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14B6263-77A7-4CE5-8117-1B1B102BFCB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7179" name="Imag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610600" y="63515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Downtempo" panose="02000603040000020004" pitchFamily="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285750" indent="-285750" algn="r">
              <a:buFont typeface="Arial" panose="020B0604020202020204" pitchFamily="34" charset="0"/>
              <a:buChar char="•"/>
              <a:defRPr/>
            </a:pPr>
            <a:fld id="{1E315419-03FC-469B-B356-32DB643E0FC2}" type="slidenum">
              <a:rPr lang="fr-FR" smtClean="0"/>
              <a:pPr marL="285750" indent="-285750" algn="r">
                <a:buFont typeface="Arial" panose="020B0604020202020204" pitchFamily="34" charset="0"/>
                <a:buChar char="•"/>
                <a:defRPr/>
              </a:pPr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52520"/>
            <a:ext cx="2732830" cy="4711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23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urostile-Medium" panose="020B0600000000000000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4400" b="1">
                <a:latin typeface="Arial"/>
                <a:cs typeface="Arial"/>
              </a:rPr>
              <a:t>Projet Interne Transversal : </a:t>
            </a:r>
            <a:r>
              <a:rPr lang="fr-FR" sz="4400" b="1" err="1">
                <a:latin typeface="Arial"/>
                <a:cs typeface="Arial"/>
              </a:rPr>
              <a:t>PolyVery</a:t>
            </a:r>
            <a:endParaRPr lang="fr-FR" sz="4400" b="1">
              <a:latin typeface="Arial"/>
              <a:cs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0CBF30A-8D85-4B8C-8075-95C478D80650}"/>
              </a:ext>
            </a:extLst>
          </p:cNvPr>
          <p:cNvSpPr txBox="1"/>
          <p:nvPr/>
        </p:nvSpPr>
        <p:spPr>
          <a:xfrm>
            <a:off x="1524000" y="5268326"/>
            <a:ext cx="60511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fr-FR">
                <a:solidFill>
                  <a:schemeClr val="bg1"/>
                </a:solidFill>
                <a:latin typeface="Calibri"/>
                <a:cs typeface="Calibri"/>
              </a:rPr>
              <a:t>2021 - 2022</a:t>
            </a:r>
            <a:endParaRPr lang="fr-FR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3682D60-CCC4-4BBF-A624-980F9D71C927}"/>
              </a:ext>
            </a:extLst>
          </p:cNvPr>
          <p:cNvSpPr txBox="1"/>
          <p:nvPr/>
        </p:nvSpPr>
        <p:spPr>
          <a:xfrm>
            <a:off x="3209471" y="4488541"/>
            <a:ext cx="57730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  <a:latin typeface="Calibri"/>
                <a:cs typeface="Calibri"/>
              </a:rPr>
              <a:t>Juliette </a:t>
            </a:r>
            <a:r>
              <a:rPr lang="fr-FR" err="1">
                <a:solidFill>
                  <a:schemeClr val="bg1"/>
                </a:solidFill>
                <a:latin typeface="Calibri"/>
                <a:cs typeface="Calibri"/>
              </a:rPr>
              <a:t>Bluem</a:t>
            </a:r>
            <a:r>
              <a:rPr lang="fr-FR">
                <a:solidFill>
                  <a:schemeClr val="bg1"/>
                </a:solidFill>
                <a:latin typeface="Calibri"/>
                <a:cs typeface="Calibri"/>
              </a:rPr>
              <a:t>, Gaston </a:t>
            </a:r>
            <a:r>
              <a:rPr lang="fr-FR" err="1">
                <a:solidFill>
                  <a:schemeClr val="bg1"/>
                </a:solidFill>
                <a:latin typeface="Calibri"/>
                <a:cs typeface="Calibri"/>
              </a:rPr>
              <a:t>Maimbourg</a:t>
            </a:r>
            <a:r>
              <a:rPr lang="fr-FR">
                <a:solidFill>
                  <a:schemeClr val="bg1"/>
                </a:solidFill>
                <a:latin typeface="Calibri"/>
                <a:cs typeface="Calibri"/>
              </a:rPr>
              <a:t>, Axel Thouvenin, Guillaume Tisserand, Arthur Terrien</a:t>
            </a:r>
            <a:endParaRPr lang="fr-FR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121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DA83BE-3088-4FF5-B7AE-5B023A9BE862}"/>
              </a:ext>
            </a:extLst>
          </p:cNvPr>
          <p:cNvSpPr/>
          <p:nvPr/>
        </p:nvSpPr>
        <p:spPr>
          <a:xfrm>
            <a:off x="-3425" y="857"/>
            <a:ext cx="12191999" cy="1014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BE5ADDE-FD57-4C48-9F3F-BC5EFD0324BF}"/>
              </a:ext>
            </a:extLst>
          </p:cNvPr>
          <p:cNvSpPr txBox="1">
            <a:spLocks/>
          </p:cNvSpPr>
          <p:nvPr/>
        </p:nvSpPr>
        <p:spPr bwMode="auto">
          <a:xfrm>
            <a:off x="802341" y="199215"/>
            <a:ext cx="10515600" cy="81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Eurostile-Medium" panose="020B0600000000000000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fr-FR" sz="3600" b="1">
                <a:solidFill>
                  <a:schemeClr val="bg1"/>
                </a:solidFill>
                <a:latin typeface="Arial"/>
                <a:cs typeface="Arial"/>
              </a:rPr>
              <a:t>Cahier des charges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0B80D883-A6DE-437C-AA64-AFE97D34D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925222"/>
              </p:ext>
            </p:extLst>
          </p:nvPr>
        </p:nvGraphicFramePr>
        <p:xfrm>
          <a:off x="369827" y="1327721"/>
          <a:ext cx="11361984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7328">
                  <a:extLst>
                    <a:ext uri="{9D8B030D-6E8A-4147-A177-3AD203B41FA5}">
                      <a16:colId xmlns:a16="http://schemas.microsoft.com/office/drawing/2014/main" val="2664936016"/>
                    </a:ext>
                  </a:extLst>
                </a:gridCol>
                <a:gridCol w="3787328">
                  <a:extLst>
                    <a:ext uri="{9D8B030D-6E8A-4147-A177-3AD203B41FA5}">
                      <a16:colId xmlns:a16="http://schemas.microsoft.com/office/drawing/2014/main" val="1090096007"/>
                    </a:ext>
                  </a:extLst>
                </a:gridCol>
                <a:gridCol w="3787328">
                  <a:extLst>
                    <a:ext uri="{9D8B030D-6E8A-4147-A177-3AD203B41FA5}">
                      <a16:colId xmlns:a16="http://schemas.microsoft.com/office/drawing/2014/main" val="1721341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Cahier des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Critère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Niveau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771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noStrike" noProof="0">
                          <a:latin typeface="Arial"/>
                        </a:rPr>
                        <a:t>Se déplacer sur du plat </a:t>
                      </a:r>
                      <a:endParaRPr lang="fr-FR" sz="1200"/>
                    </a:p>
                    <a:p>
                      <a:pPr marL="0" lvl="0" indent="0">
                        <a:buNone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sngStrike" noProof="0">
                          <a:latin typeface="Arial"/>
                        </a:rPr>
                        <a:t>Appeler un ascenseur </a:t>
                      </a:r>
                      <a:endParaRPr lang="fr-FR" sz="1200" strike="sngStrike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noStrike" noProof="0">
                          <a:latin typeface="Arial"/>
                        </a:rPr>
                        <a:t>S’arrêter en cas de danger </a:t>
                      </a:r>
                      <a:endParaRPr lang="fr-FR" sz="1200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noStrike" noProof="0">
                          <a:latin typeface="Arial"/>
                        </a:rPr>
                        <a:t>Être résistant (dégradations possibles) </a:t>
                      </a:r>
                      <a:endParaRPr lang="fr-FR" sz="1200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noStrike" noProof="0">
                          <a:latin typeface="Arial"/>
                        </a:rPr>
                        <a:t>Pouvoir être piloter à distance </a:t>
                      </a:r>
                      <a:endParaRPr lang="fr-FR" sz="1200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noStrike" noProof="0">
                          <a:latin typeface="Arial"/>
                        </a:rPr>
                        <a:t>Transporter des objets </a:t>
                      </a:r>
                      <a:endParaRPr lang="fr-FR" sz="1200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sngStrike" noProof="0">
                          <a:latin typeface="Arial"/>
                        </a:rPr>
                        <a:t>Transmettre des messages audios et visuels </a:t>
                      </a:r>
                      <a:endParaRPr lang="fr-FR" sz="1200" strike="sngStrike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sngStrike" noProof="0">
                          <a:latin typeface="Arial"/>
                        </a:rPr>
                        <a:t>Aller se recharger en temps voulu </a:t>
                      </a:r>
                      <a:endParaRPr lang="fr-FR" sz="1200" strike="sngStrike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noStrike" noProof="0">
                          <a:latin typeface="Arial"/>
                        </a:rPr>
                        <a:t>Posséder une autonomie adaptée </a:t>
                      </a:r>
                      <a:endParaRPr lang="fr-FR" sz="1200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noStrike" noProof="0">
                          <a:latin typeface="Arial"/>
                        </a:rPr>
                        <a:t>Savoir se repérer dans l'école </a:t>
                      </a:r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noStrike" noProof="0">
                          <a:latin typeface="Arial"/>
                        </a:rPr>
                        <a:t>Roues motorisées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sngStrike" noProof="0">
                          <a:latin typeface="Arial"/>
                        </a:rPr>
                        <a:t>Bras motorisé avec une IA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noStrike" noProof="0">
                          <a:latin typeface="Arial"/>
                        </a:rPr>
                        <a:t>Détection d'obstacle et arrêt des moteurs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noStrike" noProof="0">
                          <a:latin typeface="Arial"/>
                        </a:rPr>
                        <a:t>Coque de protection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noStrike" noProof="0">
                          <a:latin typeface="Arial"/>
                        </a:rPr>
                        <a:t>Télécommunication, IHM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noStrike" noProof="0">
                          <a:latin typeface="Arial"/>
                        </a:rPr>
                        <a:t>Coffre sécurisé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sngStrike" noProof="0">
                          <a:latin typeface="Arial"/>
                        </a:rPr>
                        <a:t>Diffusion visuel et auditive d'un message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sngStrike" noProof="0">
                          <a:latin typeface="Arial"/>
                        </a:rPr>
                        <a:t>Voyage et positionnement à la borne de recharge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noStrike" noProof="0">
                          <a:latin typeface="Arial"/>
                        </a:rPr>
                        <a:t>Batterie adaptée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noStrike" noProof="0">
                          <a:latin typeface="Arial"/>
                        </a:rPr>
                        <a:t>Cartographie de l'école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noStrike" noProof="0">
                          <a:latin typeface="Arial"/>
                        </a:rPr>
                        <a:t>2 Roue, 2 moteurs, 2 supports PLA moteurs compatibles au châssis et une source d'énergie adaptée aux moteurs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sngStrike" noProof="0">
                          <a:latin typeface="Arial"/>
                        </a:rPr>
                        <a:t>Bras PLA, Programme Python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noStrike" noProof="0">
                          <a:latin typeface="Arial"/>
                        </a:rPr>
                        <a:t>Capteurs, support de capteurs PLA, Programme Arduino Python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noStrike" noProof="0">
                          <a:latin typeface="Arial"/>
                        </a:rPr>
                        <a:t>Usinage d'une carrosserie en résine ou PLA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noStrike" noProof="0">
                          <a:latin typeface="Arial"/>
                        </a:rPr>
                        <a:t>Réseau wifi, antenne, Programmation IHM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noStrike" noProof="0">
                          <a:latin typeface="Arial"/>
                        </a:rPr>
                        <a:t>Réalisation d'un coffre PLA et d'un mini système de verrou à distance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sngStrike" noProof="0">
                          <a:latin typeface="Arial"/>
                        </a:rPr>
                        <a:t>Connection d'enceintes et d'un écran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sngStrike" noProof="0">
                          <a:latin typeface="Arial"/>
                        </a:rPr>
                        <a:t>Création de la borne de recharge par contacteur et programme de mémorisation des parcours de retour à la borne Python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noStrike" noProof="0">
                          <a:latin typeface="Arial"/>
                        </a:rPr>
                        <a:t>Réaliser une étude de charge du système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fr-FR" sz="1200" b="0" i="0" u="none" strike="noStrike" noProof="0">
                        <a:latin typeface="Arial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fr-FR" sz="1200" b="0" i="0" u="none" strike="noStrike" noProof="0">
                          <a:latin typeface="Arial"/>
                        </a:rPr>
                        <a:t>Programme de cartographie et de mémorisation des parcours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918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92750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80C628-51C8-4CD2-ADB1-D170379BAA47}"/>
              </a:ext>
            </a:extLst>
          </p:cNvPr>
          <p:cNvSpPr/>
          <p:nvPr/>
        </p:nvSpPr>
        <p:spPr>
          <a:xfrm>
            <a:off x="-3425" y="857"/>
            <a:ext cx="12191999" cy="1014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018802"/>
            <a:ext cx="7539318" cy="5122302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Présentation de l’équipe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Notre projet transversal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Cahier des charges</a:t>
            </a:r>
          </a:p>
          <a:p>
            <a:pPr>
              <a:lnSpc>
                <a:spcPct val="150000"/>
              </a:lnSpc>
            </a:pPr>
            <a:r>
              <a:rPr lang="fr-FR" b="1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Notre roadmap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Etat d’avancement du projet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Etapes à venir</a:t>
            </a: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2AA70645-EFDE-43E1-B270-2E21E6055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682" y="20574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35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DA83BE-3088-4FF5-B7AE-5B023A9BE862}"/>
              </a:ext>
            </a:extLst>
          </p:cNvPr>
          <p:cNvSpPr/>
          <p:nvPr/>
        </p:nvSpPr>
        <p:spPr>
          <a:xfrm>
            <a:off x="-3425" y="857"/>
            <a:ext cx="12191999" cy="1014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BE5ADDE-FD57-4C48-9F3F-BC5EFD0324BF}"/>
              </a:ext>
            </a:extLst>
          </p:cNvPr>
          <p:cNvSpPr txBox="1">
            <a:spLocks/>
          </p:cNvSpPr>
          <p:nvPr/>
        </p:nvSpPr>
        <p:spPr bwMode="auto">
          <a:xfrm>
            <a:off x="802341" y="199215"/>
            <a:ext cx="10515600" cy="81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Eurostile-Medium" panose="020B0600000000000000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fr-FR" sz="3600" b="1">
                <a:solidFill>
                  <a:schemeClr val="bg1"/>
                </a:solidFill>
                <a:latin typeface="Arial"/>
                <a:cs typeface="Arial"/>
              </a:rPr>
              <a:t>Etapes à venir</a:t>
            </a:r>
          </a:p>
        </p:txBody>
      </p:sp>
      <p:pic>
        <p:nvPicPr>
          <p:cNvPr id="3" name="Image 13" descr="Une image contenant texte, antenne&#10;&#10;Description générée automatiquement">
            <a:extLst>
              <a:ext uri="{FF2B5EF4-FFF2-40B4-BE49-F238E27FC236}">
                <a16:creationId xmlns:a16="http://schemas.microsoft.com/office/drawing/2014/main" id="{B78BFD9D-D947-4EDF-9CC8-50605A64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967" y="2525923"/>
            <a:ext cx="4803226" cy="2077063"/>
          </a:xfrm>
          <a:prstGeom prst="rect">
            <a:avLst/>
          </a:prstGeom>
        </p:spPr>
      </p:pic>
      <p:pic>
        <p:nvPicPr>
          <p:cNvPr id="2" name="Image 16">
            <a:extLst>
              <a:ext uri="{FF2B5EF4-FFF2-40B4-BE49-F238E27FC236}">
                <a16:creationId xmlns:a16="http://schemas.microsoft.com/office/drawing/2014/main" id="{B319C62E-D54D-4478-9A0C-F8F758743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94" y="2527991"/>
            <a:ext cx="6483608" cy="2081680"/>
          </a:xfrm>
          <a:prstGeom prst="rect">
            <a:avLst/>
          </a:prstGeom>
        </p:spPr>
      </p:pic>
      <p:pic>
        <p:nvPicPr>
          <p:cNvPr id="8" name="Graphique 5" descr="Coche avec un remplissage uni">
            <a:extLst>
              <a:ext uri="{FF2B5EF4-FFF2-40B4-BE49-F238E27FC236}">
                <a16:creationId xmlns:a16="http://schemas.microsoft.com/office/drawing/2014/main" id="{31BCBEDE-4A45-45C5-BBC5-36B0649EB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0711" y="3229535"/>
            <a:ext cx="387724" cy="393327"/>
          </a:xfrm>
          <a:prstGeom prst="rect">
            <a:avLst/>
          </a:prstGeom>
        </p:spPr>
      </p:pic>
      <p:pic>
        <p:nvPicPr>
          <p:cNvPr id="10" name="Graphique 5" descr="Coche avec un remplissage uni">
            <a:extLst>
              <a:ext uri="{FF2B5EF4-FFF2-40B4-BE49-F238E27FC236}">
                <a16:creationId xmlns:a16="http://schemas.microsoft.com/office/drawing/2014/main" id="{B3BA6EB0-200C-4FAE-A292-3DF77BB0B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9240" y="3223932"/>
            <a:ext cx="387724" cy="393327"/>
          </a:xfrm>
          <a:prstGeom prst="rect">
            <a:avLst/>
          </a:prstGeom>
        </p:spPr>
      </p:pic>
      <p:pic>
        <p:nvPicPr>
          <p:cNvPr id="12" name="Graphique 5" descr="Coche avec un remplissage uni">
            <a:extLst>
              <a:ext uri="{FF2B5EF4-FFF2-40B4-BE49-F238E27FC236}">
                <a16:creationId xmlns:a16="http://schemas.microsoft.com/office/drawing/2014/main" id="{051D7E83-4173-4708-BA81-0AB31974D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8976" y="3033433"/>
            <a:ext cx="387724" cy="393327"/>
          </a:xfrm>
          <a:prstGeom prst="rect">
            <a:avLst/>
          </a:prstGeom>
        </p:spPr>
      </p:pic>
      <p:pic>
        <p:nvPicPr>
          <p:cNvPr id="13" name="Graphique 5" descr="Coche avec un remplissage uni">
            <a:extLst>
              <a:ext uri="{FF2B5EF4-FFF2-40B4-BE49-F238E27FC236}">
                <a16:creationId xmlns:a16="http://schemas.microsoft.com/office/drawing/2014/main" id="{C9BFAA42-D89B-489E-A5D2-1A23B9A3FB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6299" y="3223932"/>
            <a:ext cx="387724" cy="393327"/>
          </a:xfrm>
          <a:prstGeom prst="rect">
            <a:avLst/>
          </a:prstGeom>
        </p:spPr>
      </p:pic>
      <p:pic>
        <p:nvPicPr>
          <p:cNvPr id="6" name="Graphique 6" descr="Ajouter avec un remplissage uni">
            <a:extLst>
              <a:ext uri="{FF2B5EF4-FFF2-40B4-BE49-F238E27FC236}">
                <a16:creationId xmlns:a16="http://schemas.microsoft.com/office/drawing/2014/main" id="{C7ED78AB-357D-48D0-A782-7728270399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635748" y="3316565"/>
            <a:ext cx="494180" cy="494180"/>
          </a:xfrm>
          <a:prstGeom prst="rect">
            <a:avLst/>
          </a:prstGeom>
        </p:spPr>
      </p:pic>
      <p:pic>
        <p:nvPicPr>
          <p:cNvPr id="15" name="Graphique 5" descr="Coche avec un remplissage uni">
            <a:extLst>
              <a:ext uri="{FF2B5EF4-FFF2-40B4-BE49-F238E27FC236}">
                <a16:creationId xmlns:a16="http://schemas.microsoft.com/office/drawing/2014/main" id="{BCADD434-9D9F-4440-BF80-5ECC7D42CA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8299" y="3089461"/>
            <a:ext cx="387724" cy="39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8930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80C628-51C8-4CD2-ADB1-D170379BAA47}"/>
              </a:ext>
            </a:extLst>
          </p:cNvPr>
          <p:cNvSpPr/>
          <p:nvPr/>
        </p:nvSpPr>
        <p:spPr>
          <a:xfrm>
            <a:off x="-3425" y="857"/>
            <a:ext cx="12191999" cy="1014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018802"/>
            <a:ext cx="7539318" cy="5122302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Présentation de l’équipe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Notre projet transversal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Cahier des charges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Notre roadmap</a:t>
            </a:r>
          </a:p>
          <a:p>
            <a:pPr>
              <a:lnSpc>
                <a:spcPct val="150000"/>
              </a:lnSpc>
            </a:pPr>
            <a:r>
              <a:rPr lang="fr-FR" b="1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Etat d’avancement du projet</a:t>
            </a:r>
            <a:endParaRPr lang="en-US" b="1">
              <a:solidFill>
                <a:schemeClr val="bg2">
                  <a:lumMod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Etapes à venir</a:t>
            </a: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2AA70645-EFDE-43E1-B270-2E21E6055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682" y="20574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06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DA83BE-3088-4FF5-B7AE-5B023A9BE862}"/>
              </a:ext>
            </a:extLst>
          </p:cNvPr>
          <p:cNvSpPr/>
          <p:nvPr/>
        </p:nvSpPr>
        <p:spPr>
          <a:xfrm>
            <a:off x="-3425" y="857"/>
            <a:ext cx="12191999" cy="1014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BE5ADDE-FD57-4C48-9F3F-BC5EFD0324BF}"/>
              </a:ext>
            </a:extLst>
          </p:cNvPr>
          <p:cNvSpPr txBox="1">
            <a:spLocks/>
          </p:cNvSpPr>
          <p:nvPr/>
        </p:nvSpPr>
        <p:spPr bwMode="auto">
          <a:xfrm>
            <a:off x="802341" y="199215"/>
            <a:ext cx="10515600" cy="81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Eurostile-Medium" panose="020B0600000000000000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fr-FR" sz="3600" b="1">
                <a:solidFill>
                  <a:schemeClr val="bg1"/>
                </a:solidFill>
                <a:latin typeface="Arial"/>
                <a:cs typeface="Arial"/>
              </a:rPr>
              <a:t>Etat d’avancement du projet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2403ADD-3597-4BCB-B2AD-4477F1F913D7}"/>
              </a:ext>
            </a:extLst>
          </p:cNvPr>
          <p:cNvSpPr/>
          <p:nvPr/>
        </p:nvSpPr>
        <p:spPr>
          <a:xfrm>
            <a:off x="3860916" y="1330943"/>
            <a:ext cx="4357240" cy="4323622"/>
          </a:xfrm>
          <a:prstGeom prst="ellipse">
            <a:avLst/>
          </a:prstGeom>
          <a:solidFill>
            <a:srgbClr val="00B05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b="1">
                <a:cs typeface="Arial"/>
              </a:rPr>
              <a:t>ROBOTIQUE</a:t>
            </a:r>
            <a:endParaRPr lang="fr-FR" sz="2800">
              <a:cs typeface="Arial"/>
            </a:endParaRPr>
          </a:p>
          <a:p>
            <a:pPr algn="ctr"/>
            <a:r>
              <a:rPr lang="fr-FR" sz="1400">
                <a:cs typeface="Arial"/>
              </a:rPr>
              <a:t>« Châssis »</a:t>
            </a:r>
          </a:p>
        </p:txBody>
      </p:sp>
    </p:spTree>
    <p:extLst>
      <p:ext uri="{BB962C8B-B14F-4D97-AF65-F5344CB8AC3E}">
        <p14:creationId xmlns:p14="http://schemas.microsoft.com/office/powerpoint/2010/main" val="104965692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DA83BE-3088-4FF5-B7AE-5B023A9BE862}"/>
              </a:ext>
            </a:extLst>
          </p:cNvPr>
          <p:cNvSpPr/>
          <p:nvPr/>
        </p:nvSpPr>
        <p:spPr>
          <a:xfrm>
            <a:off x="-3425" y="857"/>
            <a:ext cx="12191999" cy="1014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BE5ADDE-FD57-4C48-9F3F-BC5EFD0324BF}"/>
              </a:ext>
            </a:extLst>
          </p:cNvPr>
          <p:cNvSpPr txBox="1">
            <a:spLocks/>
          </p:cNvSpPr>
          <p:nvPr/>
        </p:nvSpPr>
        <p:spPr bwMode="auto">
          <a:xfrm>
            <a:off x="802341" y="199215"/>
            <a:ext cx="10515600" cy="81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Eurostile-Medium" panose="020B0600000000000000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fr-FR" sz="3600" b="1">
                <a:solidFill>
                  <a:schemeClr val="bg1"/>
                </a:solidFill>
                <a:latin typeface="Arial"/>
                <a:cs typeface="Arial"/>
              </a:rPr>
              <a:t>Etat d’avancement du projet</a:t>
            </a:r>
          </a:p>
        </p:txBody>
      </p:sp>
      <p:pic>
        <p:nvPicPr>
          <p:cNvPr id="5" name="Image 7" descr="Une image contenant intérieur, personne, appareil de cuisine&#10;&#10;Description générée automatiquement">
            <a:extLst>
              <a:ext uri="{FF2B5EF4-FFF2-40B4-BE49-F238E27FC236}">
                <a16:creationId xmlns:a16="http://schemas.microsoft.com/office/drawing/2014/main" id="{F0ED62DD-7EAC-4C36-B179-D216AD5A6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418" y="2832944"/>
            <a:ext cx="1591130" cy="1195615"/>
          </a:xfrm>
          <a:prstGeom prst="rect">
            <a:avLst/>
          </a:prstGeom>
        </p:spPr>
      </p:pic>
      <p:pic>
        <p:nvPicPr>
          <p:cNvPr id="8" name="Image 11">
            <a:extLst>
              <a:ext uri="{FF2B5EF4-FFF2-40B4-BE49-F238E27FC236}">
                <a16:creationId xmlns:a16="http://schemas.microsoft.com/office/drawing/2014/main" id="{A1C3C17D-757D-49DA-96DE-B461779800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41" b="6141"/>
          <a:stretch/>
        </p:blipFill>
        <p:spPr>
          <a:xfrm>
            <a:off x="3164335" y="2693773"/>
            <a:ext cx="2216333" cy="1415855"/>
          </a:xfrm>
          <a:prstGeom prst="rect">
            <a:avLst/>
          </a:prstGeom>
        </p:spPr>
      </p:pic>
      <p:pic>
        <p:nvPicPr>
          <p:cNvPr id="12" name="Image 12" descr="Une image contenant texte, intérieur, main&#10;&#10;Description générée automatiquement">
            <a:extLst>
              <a:ext uri="{FF2B5EF4-FFF2-40B4-BE49-F238E27FC236}">
                <a16:creationId xmlns:a16="http://schemas.microsoft.com/office/drawing/2014/main" id="{429E8DA6-B096-4D05-8B67-C7679B8B85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91" r="30480" b="19472"/>
          <a:stretch/>
        </p:blipFill>
        <p:spPr>
          <a:xfrm>
            <a:off x="6138438" y="2861971"/>
            <a:ext cx="1181373" cy="1130321"/>
          </a:xfrm>
          <a:prstGeom prst="rect">
            <a:avLst/>
          </a:prstGeom>
        </p:spPr>
      </p:pic>
      <p:pic>
        <p:nvPicPr>
          <p:cNvPr id="13" name="Image 13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75ACAC67-DB33-40AE-99E2-CCD65229B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697" y="2591553"/>
            <a:ext cx="2166611" cy="1622636"/>
          </a:xfrm>
          <a:prstGeom prst="rect">
            <a:avLst/>
          </a:prstGeom>
        </p:spPr>
      </p:pic>
      <p:pic>
        <p:nvPicPr>
          <p:cNvPr id="14" name="Image 15" descr="Une image contenant plancher, intérieur, en bois, bâtiment&#10;&#10;Description générée automatiquement">
            <a:extLst>
              <a:ext uri="{FF2B5EF4-FFF2-40B4-BE49-F238E27FC236}">
                <a16:creationId xmlns:a16="http://schemas.microsoft.com/office/drawing/2014/main" id="{4651C59D-679E-4149-9FAE-9E8E3A4E33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442" r="439" b="12209"/>
          <a:stretch/>
        </p:blipFill>
        <p:spPr>
          <a:xfrm>
            <a:off x="9771213" y="2794223"/>
            <a:ext cx="2248944" cy="1198588"/>
          </a:xfrm>
          <a:prstGeom prst="rect">
            <a:avLst/>
          </a:prstGeom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694BBBD3-82B0-4981-8455-CB16A35DE9FF}"/>
              </a:ext>
            </a:extLst>
          </p:cNvPr>
          <p:cNvSpPr/>
          <p:nvPr/>
        </p:nvSpPr>
        <p:spPr>
          <a:xfrm>
            <a:off x="2513439" y="3146727"/>
            <a:ext cx="644072" cy="480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F0460183-5834-4E14-B3D6-345F2BE08D4C}"/>
              </a:ext>
            </a:extLst>
          </p:cNvPr>
          <p:cNvSpPr/>
          <p:nvPr/>
        </p:nvSpPr>
        <p:spPr>
          <a:xfrm>
            <a:off x="5378904" y="3165312"/>
            <a:ext cx="762000" cy="480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Signe Plus 21">
            <a:extLst>
              <a:ext uri="{FF2B5EF4-FFF2-40B4-BE49-F238E27FC236}">
                <a16:creationId xmlns:a16="http://schemas.microsoft.com/office/drawing/2014/main" id="{C2E0E664-124C-45ED-8736-6A20FC5F990C}"/>
              </a:ext>
            </a:extLst>
          </p:cNvPr>
          <p:cNvSpPr/>
          <p:nvPr/>
        </p:nvSpPr>
        <p:spPr>
          <a:xfrm>
            <a:off x="7274478" y="3210790"/>
            <a:ext cx="426357" cy="381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3FAAF6E3-B7C2-467A-AD78-41F0C4881907}"/>
              </a:ext>
            </a:extLst>
          </p:cNvPr>
          <p:cNvSpPr/>
          <p:nvPr/>
        </p:nvSpPr>
        <p:spPr>
          <a:xfrm>
            <a:off x="9256385" y="3183897"/>
            <a:ext cx="508001" cy="480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4961B09-8FA6-4272-B9A3-B61E0C8710B8}"/>
              </a:ext>
            </a:extLst>
          </p:cNvPr>
          <p:cNvSpPr txBox="1"/>
          <p:nvPr/>
        </p:nvSpPr>
        <p:spPr>
          <a:xfrm>
            <a:off x="-161365" y="1295400"/>
            <a:ext cx="1227940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>
                <a:solidFill>
                  <a:srgbClr val="0070C0"/>
                </a:solidFill>
                <a:latin typeface="Arial"/>
                <a:cs typeface="Segoe UI"/>
              </a:rPr>
              <a:t>ROBOTIQUE</a:t>
            </a:r>
            <a:endParaRPr lang="en-US">
              <a:solidFill>
                <a:srgbClr val="0070C0"/>
              </a:solidFill>
              <a:latin typeface="Arial"/>
              <a:cs typeface="Segoe UI"/>
            </a:endParaRPr>
          </a:p>
          <a:p>
            <a:pPr algn="ctr"/>
            <a:r>
              <a:rPr lang="fr-FR">
                <a:solidFill>
                  <a:srgbClr val="0070C0"/>
                </a:solidFill>
                <a:latin typeface="Arial"/>
                <a:cs typeface="Segoe UI"/>
              </a:rPr>
              <a:t>« Châssis»</a:t>
            </a:r>
            <a:endParaRPr lang="fr-FR"/>
          </a:p>
          <a:p>
            <a:pPr algn="ctr"/>
            <a:endParaRPr lang="fr-FR" b="1">
              <a:cs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B9AE46F-29A6-4F9C-A693-E3AE569CEEEB}"/>
              </a:ext>
            </a:extLst>
          </p:cNvPr>
          <p:cNvSpPr txBox="1"/>
          <p:nvPr/>
        </p:nvSpPr>
        <p:spPr>
          <a:xfrm>
            <a:off x="735105" y="4276165"/>
            <a:ext cx="1376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Calibri"/>
                <a:cs typeface="Calibri"/>
              </a:rPr>
              <a:t>Conception</a:t>
            </a:r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BDD38A4-A4DF-40B1-A9A2-9D5D7FE0A9CF}"/>
              </a:ext>
            </a:extLst>
          </p:cNvPr>
          <p:cNvSpPr txBox="1"/>
          <p:nvPr/>
        </p:nvSpPr>
        <p:spPr>
          <a:xfrm>
            <a:off x="3620619" y="4276165"/>
            <a:ext cx="1588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Calibri"/>
                <a:cs typeface="Calibri"/>
              </a:rPr>
              <a:t>Modélisation</a:t>
            </a:r>
            <a:endParaRPr lang="fr-FR" err="1">
              <a:cs typeface="Calibri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67975C0-F1C9-44FB-8EC2-40C6D7C66244}"/>
              </a:ext>
            </a:extLst>
          </p:cNvPr>
          <p:cNvSpPr txBox="1"/>
          <p:nvPr/>
        </p:nvSpPr>
        <p:spPr>
          <a:xfrm>
            <a:off x="8175810" y="4309783"/>
            <a:ext cx="1588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Calibri"/>
                <a:cs typeface="Calibri"/>
              </a:rPr>
              <a:t>Réalisation</a:t>
            </a:r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521361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DA83BE-3088-4FF5-B7AE-5B023A9BE862}"/>
              </a:ext>
            </a:extLst>
          </p:cNvPr>
          <p:cNvSpPr/>
          <p:nvPr/>
        </p:nvSpPr>
        <p:spPr>
          <a:xfrm>
            <a:off x="-3425" y="857"/>
            <a:ext cx="12191999" cy="1014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BE5ADDE-FD57-4C48-9F3F-BC5EFD0324BF}"/>
              </a:ext>
            </a:extLst>
          </p:cNvPr>
          <p:cNvSpPr txBox="1">
            <a:spLocks/>
          </p:cNvSpPr>
          <p:nvPr/>
        </p:nvSpPr>
        <p:spPr bwMode="auto">
          <a:xfrm>
            <a:off x="802341" y="154880"/>
            <a:ext cx="10515600" cy="81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Eurostile-Medium" panose="020B0600000000000000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fr-FR" sz="3600" b="1">
                <a:solidFill>
                  <a:schemeClr val="bg1"/>
                </a:solidFill>
                <a:latin typeface="Arial"/>
                <a:cs typeface="Arial"/>
              </a:rPr>
              <a:t>Etat d’avancement du projet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67685A3-2FED-4020-BD68-0C2F47C175F6}"/>
              </a:ext>
            </a:extLst>
          </p:cNvPr>
          <p:cNvSpPr/>
          <p:nvPr/>
        </p:nvSpPr>
        <p:spPr>
          <a:xfrm>
            <a:off x="3901603" y="1336337"/>
            <a:ext cx="4317075" cy="4317075"/>
          </a:xfrm>
          <a:prstGeom prst="ellipse">
            <a:avLst/>
          </a:prstGeom>
          <a:solidFill>
            <a:schemeClr val="accent5">
              <a:lumMod val="7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>
                <a:cs typeface="Arial"/>
              </a:rPr>
              <a:t>AUTOMATIQUE</a:t>
            </a:r>
          </a:p>
          <a:p>
            <a:pPr algn="ctr"/>
            <a:r>
              <a:rPr lang="fr-FR" sz="1400">
                <a:cs typeface="Arial"/>
              </a:rPr>
              <a:t>« Moteur &amp; Electronique »</a:t>
            </a:r>
          </a:p>
        </p:txBody>
      </p:sp>
    </p:spTree>
    <p:extLst>
      <p:ext uri="{BB962C8B-B14F-4D97-AF65-F5344CB8AC3E}">
        <p14:creationId xmlns:p14="http://schemas.microsoft.com/office/powerpoint/2010/main" val="38709978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DA83BE-3088-4FF5-B7AE-5B023A9BE862}"/>
              </a:ext>
            </a:extLst>
          </p:cNvPr>
          <p:cNvSpPr/>
          <p:nvPr/>
        </p:nvSpPr>
        <p:spPr>
          <a:xfrm>
            <a:off x="-3425" y="857"/>
            <a:ext cx="12191999" cy="1014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BE5ADDE-FD57-4C48-9F3F-BC5EFD0324BF}"/>
              </a:ext>
            </a:extLst>
          </p:cNvPr>
          <p:cNvSpPr txBox="1">
            <a:spLocks/>
          </p:cNvSpPr>
          <p:nvPr/>
        </p:nvSpPr>
        <p:spPr bwMode="auto">
          <a:xfrm>
            <a:off x="802341" y="199215"/>
            <a:ext cx="10515600" cy="81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Eurostile-Medium" panose="020B0600000000000000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fr-FR" sz="3600" b="1">
                <a:solidFill>
                  <a:schemeClr val="bg1"/>
                </a:solidFill>
                <a:latin typeface="Arial"/>
                <a:cs typeface="Arial"/>
              </a:rPr>
              <a:t>Etat d’avancement du projet</a:t>
            </a:r>
          </a:p>
        </p:txBody>
      </p:sp>
      <p:pic>
        <p:nvPicPr>
          <p:cNvPr id="4" name="Image 4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6352DF7F-7E83-4E62-9ED3-48F8EC97B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30" t="17822" r="4950" b="6601"/>
          <a:stretch/>
        </p:blipFill>
        <p:spPr>
          <a:xfrm>
            <a:off x="215691" y="2859275"/>
            <a:ext cx="2444540" cy="1933638"/>
          </a:xfrm>
          <a:prstGeom prst="rect">
            <a:avLst/>
          </a:prstGeom>
        </p:spPr>
      </p:pic>
      <p:pic>
        <p:nvPicPr>
          <p:cNvPr id="16" name="Image 16" descr="Une image contenant intérieur, mur, ordinateur, équipement&#10;&#10;Description générée automatiquement">
            <a:extLst>
              <a:ext uri="{FF2B5EF4-FFF2-40B4-BE49-F238E27FC236}">
                <a16:creationId xmlns:a16="http://schemas.microsoft.com/office/drawing/2014/main" id="{AFB89052-A3B0-48F0-8661-285C29D959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41" t="17293" r="18482" b="27723"/>
          <a:stretch/>
        </p:blipFill>
        <p:spPr>
          <a:xfrm rot="5400000">
            <a:off x="9288449" y="2639053"/>
            <a:ext cx="2835775" cy="2374079"/>
          </a:xfrm>
          <a:prstGeom prst="rect">
            <a:avLst/>
          </a:prstGeom>
        </p:spPr>
      </p:pic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55196570-4F73-4B97-AFED-339001A21FB6}"/>
              </a:ext>
            </a:extLst>
          </p:cNvPr>
          <p:cNvSpPr/>
          <p:nvPr/>
        </p:nvSpPr>
        <p:spPr>
          <a:xfrm>
            <a:off x="2789082" y="3585701"/>
            <a:ext cx="988786" cy="480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08B09EE9-55B0-4C22-BAFE-C11B063FEACB}"/>
              </a:ext>
            </a:extLst>
          </p:cNvPr>
          <p:cNvSpPr/>
          <p:nvPr/>
        </p:nvSpPr>
        <p:spPr>
          <a:xfrm>
            <a:off x="8264479" y="3585701"/>
            <a:ext cx="970643" cy="480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369A71-00EB-444F-B9DC-5D1962DF8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703" y="2575293"/>
            <a:ext cx="4195980" cy="25016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7F1A9EE-453A-4039-BFA7-25C15DFB1B60}"/>
              </a:ext>
            </a:extLst>
          </p:cNvPr>
          <p:cNvSpPr txBox="1"/>
          <p:nvPr/>
        </p:nvSpPr>
        <p:spPr>
          <a:xfrm>
            <a:off x="-161365" y="1295400"/>
            <a:ext cx="122794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>
                <a:solidFill>
                  <a:srgbClr val="0070C0"/>
                </a:solidFill>
                <a:latin typeface="Arial"/>
                <a:cs typeface="Segoe UI"/>
              </a:rPr>
              <a:t>AUTOMATIQUE</a:t>
            </a:r>
            <a:r>
              <a:rPr lang="en-US">
                <a:solidFill>
                  <a:srgbClr val="0070C0"/>
                </a:solidFill>
                <a:latin typeface="Arial"/>
                <a:cs typeface="Segoe UI"/>
              </a:rPr>
              <a:t>​</a:t>
            </a:r>
          </a:p>
          <a:p>
            <a:pPr algn="ctr"/>
            <a:r>
              <a:rPr lang="fr-FR">
                <a:solidFill>
                  <a:srgbClr val="0070C0"/>
                </a:solidFill>
                <a:latin typeface="Arial"/>
                <a:cs typeface="Segoe UI"/>
              </a:rPr>
              <a:t>« Moteur &amp; Electronique »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2005C3F-ECCD-42AA-BE77-7516C9D5550E}"/>
              </a:ext>
            </a:extLst>
          </p:cNvPr>
          <p:cNvSpPr txBox="1"/>
          <p:nvPr/>
        </p:nvSpPr>
        <p:spPr>
          <a:xfrm>
            <a:off x="5295899" y="5245474"/>
            <a:ext cx="1588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Calibri"/>
                <a:cs typeface="Calibri"/>
              </a:rPr>
              <a:t>Modélisation</a:t>
            </a:r>
            <a:endParaRPr lang="fr-FR" err="1">
              <a:cs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76655D8-DE08-4CF3-91FD-CB3724064323}"/>
              </a:ext>
            </a:extLst>
          </p:cNvPr>
          <p:cNvSpPr txBox="1"/>
          <p:nvPr/>
        </p:nvSpPr>
        <p:spPr>
          <a:xfrm>
            <a:off x="712693" y="5245474"/>
            <a:ext cx="1376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Calibri"/>
                <a:cs typeface="Calibri"/>
              </a:rPr>
              <a:t>Conception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5043630-3FA9-47AA-8335-9141F3C0EE04}"/>
              </a:ext>
            </a:extLst>
          </p:cNvPr>
          <p:cNvSpPr txBox="1"/>
          <p:nvPr/>
        </p:nvSpPr>
        <p:spPr>
          <a:xfrm>
            <a:off x="10148045" y="5329518"/>
            <a:ext cx="1588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Calibri"/>
                <a:cs typeface="Calibri"/>
              </a:rPr>
              <a:t>Réalisation</a:t>
            </a:r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012954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DA83BE-3088-4FF5-B7AE-5B023A9BE862}"/>
              </a:ext>
            </a:extLst>
          </p:cNvPr>
          <p:cNvSpPr/>
          <p:nvPr/>
        </p:nvSpPr>
        <p:spPr>
          <a:xfrm>
            <a:off x="-3425" y="857"/>
            <a:ext cx="12191999" cy="1014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BE5ADDE-FD57-4C48-9F3F-BC5EFD0324BF}"/>
              </a:ext>
            </a:extLst>
          </p:cNvPr>
          <p:cNvSpPr txBox="1">
            <a:spLocks/>
          </p:cNvSpPr>
          <p:nvPr/>
        </p:nvSpPr>
        <p:spPr bwMode="auto">
          <a:xfrm>
            <a:off x="802341" y="154880"/>
            <a:ext cx="10515600" cy="81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Eurostile-Medium" panose="020B0600000000000000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fr-FR" sz="3600" b="1">
                <a:solidFill>
                  <a:schemeClr val="bg1"/>
                </a:solidFill>
                <a:latin typeface="Arial"/>
                <a:cs typeface="Arial"/>
              </a:rPr>
              <a:t>Etat d’avancement du projet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64F56304-0D31-4DB9-BA22-EF06B50D37EA}"/>
              </a:ext>
            </a:extLst>
          </p:cNvPr>
          <p:cNvSpPr/>
          <p:nvPr/>
        </p:nvSpPr>
        <p:spPr>
          <a:xfrm>
            <a:off x="3864031" y="1321044"/>
            <a:ext cx="4318018" cy="4318018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800" b="1">
                <a:cs typeface="Arial"/>
              </a:rPr>
              <a:t>INFORMATIQUE &amp; RESEAUX</a:t>
            </a:r>
          </a:p>
          <a:p>
            <a:pPr algn="ctr"/>
            <a:r>
              <a:rPr lang="fr-FR" sz="1400">
                <a:cs typeface="Arial"/>
              </a:rPr>
              <a:t>« IHM &amp; Télécommunication »</a:t>
            </a:r>
          </a:p>
        </p:txBody>
      </p:sp>
    </p:spTree>
    <p:extLst>
      <p:ext uri="{BB962C8B-B14F-4D97-AF65-F5344CB8AC3E}">
        <p14:creationId xmlns:p14="http://schemas.microsoft.com/office/powerpoint/2010/main" val="48627956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DA83BE-3088-4FF5-B7AE-5B023A9BE862}"/>
              </a:ext>
            </a:extLst>
          </p:cNvPr>
          <p:cNvSpPr/>
          <p:nvPr/>
        </p:nvSpPr>
        <p:spPr>
          <a:xfrm>
            <a:off x="-3425" y="857"/>
            <a:ext cx="12191999" cy="1014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BE5ADDE-FD57-4C48-9F3F-BC5EFD0324BF}"/>
              </a:ext>
            </a:extLst>
          </p:cNvPr>
          <p:cNvSpPr txBox="1">
            <a:spLocks/>
          </p:cNvSpPr>
          <p:nvPr/>
        </p:nvSpPr>
        <p:spPr bwMode="auto">
          <a:xfrm>
            <a:off x="802341" y="199215"/>
            <a:ext cx="10515600" cy="81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Eurostile-Medium" panose="020B0600000000000000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fr-FR" sz="3600" b="1">
                <a:solidFill>
                  <a:schemeClr val="bg1"/>
                </a:solidFill>
                <a:latin typeface="Arial"/>
                <a:cs typeface="Arial"/>
              </a:rPr>
              <a:t>Etat d’avancement du projet</a:t>
            </a:r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A6DD4A98-3141-4A36-9F6F-54A0513AF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7" y="2356757"/>
            <a:ext cx="2743200" cy="2743200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48B12C3-A6AF-4750-9208-E6832C94DEB6}"/>
              </a:ext>
            </a:extLst>
          </p:cNvPr>
          <p:cNvSpPr/>
          <p:nvPr/>
        </p:nvSpPr>
        <p:spPr>
          <a:xfrm>
            <a:off x="3266146" y="3492208"/>
            <a:ext cx="937759" cy="472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A9147925-D5EF-4BE5-A922-2E8CA705A759}"/>
              </a:ext>
            </a:extLst>
          </p:cNvPr>
          <p:cNvSpPr/>
          <p:nvPr/>
        </p:nvSpPr>
        <p:spPr>
          <a:xfrm>
            <a:off x="5710122" y="3484271"/>
            <a:ext cx="644072" cy="480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76C1082-0F20-44F1-84C4-17C176C9CA5F}"/>
              </a:ext>
            </a:extLst>
          </p:cNvPr>
          <p:cNvSpPr txBox="1"/>
          <p:nvPr/>
        </p:nvSpPr>
        <p:spPr>
          <a:xfrm>
            <a:off x="-161365" y="1295400"/>
            <a:ext cx="122794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>
                <a:solidFill>
                  <a:srgbClr val="0070C0"/>
                </a:solidFill>
                <a:latin typeface="Calibri"/>
                <a:cs typeface="Calibri"/>
              </a:rPr>
              <a:t>INFORMATIQUE &amp; RESEAUX</a:t>
            </a:r>
            <a:endParaRPr lang="en-US">
              <a:solidFill>
                <a:srgbClr val="0070C0"/>
              </a:solidFill>
              <a:latin typeface="Calibri"/>
              <a:cs typeface="Calibri"/>
            </a:endParaRPr>
          </a:p>
          <a:p>
            <a:pPr algn="ctr"/>
            <a:r>
              <a:rPr lang="fr-FR">
                <a:solidFill>
                  <a:srgbClr val="0070C0"/>
                </a:solidFill>
                <a:latin typeface="Calibri"/>
                <a:cs typeface="Calibri"/>
              </a:rPr>
              <a:t>« IHM &amp; Télécommunication »</a:t>
            </a:r>
            <a:endParaRPr lang="fr-FR">
              <a:solidFill>
                <a:srgbClr val="0070C0"/>
              </a:solidFill>
            </a:endParaRPr>
          </a:p>
        </p:txBody>
      </p:sp>
      <p:pic>
        <p:nvPicPr>
          <p:cNvPr id="5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0A6644CB-E681-4A27-A3D8-744B7D84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0" y="2503544"/>
            <a:ext cx="3322637" cy="25970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F0C0502-A1BC-48E0-81C3-BB0BFC5E6DC7}"/>
              </a:ext>
            </a:extLst>
          </p:cNvPr>
          <p:cNvSpPr txBox="1"/>
          <p:nvPr/>
        </p:nvSpPr>
        <p:spPr>
          <a:xfrm>
            <a:off x="1030193" y="5261349"/>
            <a:ext cx="1376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Calibri"/>
                <a:cs typeface="Calibri"/>
              </a:rPr>
              <a:t>Conception</a:t>
            </a:r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6EE6C38-AE80-41AC-AF2D-7EB103D571D0}"/>
              </a:ext>
            </a:extLst>
          </p:cNvPr>
          <p:cNvSpPr txBox="1"/>
          <p:nvPr/>
        </p:nvSpPr>
        <p:spPr>
          <a:xfrm>
            <a:off x="4946649" y="5261349"/>
            <a:ext cx="1588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latin typeface="Calibri"/>
                <a:cs typeface="Calibri"/>
              </a:rPr>
              <a:t>Modélisation</a:t>
            </a:r>
            <a:endParaRPr lang="fr-FR" err="1">
              <a:cs typeface="Calibri"/>
            </a:endParaRP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CCFD713A-2524-495A-8A7D-BDABC5727864}"/>
              </a:ext>
            </a:extLst>
          </p:cNvPr>
          <p:cNvSpPr/>
          <p:nvPr/>
        </p:nvSpPr>
        <p:spPr>
          <a:xfrm>
            <a:off x="7544457" y="3476332"/>
            <a:ext cx="937759" cy="552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E895687-FC48-47E7-A365-516E4D136D8C}"/>
              </a:ext>
            </a:extLst>
          </p:cNvPr>
          <p:cNvSpPr txBox="1"/>
          <p:nvPr/>
        </p:nvSpPr>
        <p:spPr>
          <a:xfrm>
            <a:off x="9846420" y="5258081"/>
            <a:ext cx="1588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Calibri"/>
                <a:cs typeface="Calibri"/>
              </a:rPr>
              <a:t>Réalisation</a:t>
            </a:r>
            <a:endParaRPr lang="fr-FR">
              <a:cs typeface="Calibri"/>
            </a:endParaRPr>
          </a:p>
        </p:txBody>
      </p:sp>
      <p:pic>
        <p:nvPicPr>
          <p:cNvPr id="3" name="Image 6" descr="Une image contenant texte, intérieur, mâle&#10;&#10;Description générée automatiquement">
            <a:extLst>
              <a:ext uri="{FF2B5EF4-FFF2-40B4-BE49-F238E27FC236}">
                <a16:creationId xmlns:a16="http://schemas.microsoft.com/office/drawing/2014/main" id="{CC0F59BC-F030-45A6-87D0-2FC603E88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372" y="2678703"/>
            <a:ext cx="4183154" cy="236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4656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80C628-51C8-4CD2-ADB1-D170379BAA47}"/>
              </a:ext>
            </a:extLst>
          </p:cNvPr>
          <p:cNvSpPr/>
          <p:nvPr/>
        </p:nvSpPr>
        <p:spPr>
          <a:xfrm>
            <a:off x="-3425" y="857"/>
            <a:ext cx="12191999" cy="1014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802341" y="199215"/>
            <a:ext cx="10515600" cy="810155"/>
          </a:xfrm>
        </p:spPr>
        <p:txBody>
          <a:bodyPr/>
          <a:lstStyle/>
          <a:p>
            <a:r>
              <a:rPr lang="fr-FR" sz="3600" b="1">
                <a:solidFill>
                  <a:schemeClr val="bg1"/>
                </a:solidFill>
                <a:latin typeface="Eurostile-Medium"/>
              </a:rPr>
              <a:t>Sommaire </a:t>
            </a:r>
            <a:endParaRPr lang="fr-FR" sz="3600" b="1">
              <a:solidFill>
                <a:schemeClr val="bg1"/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018802"/>
            <a:ext cx="7539318" cy="5122302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fr-FR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Présentation de l’équipe</a:t>
            </a:r>
            <a:endParaRPr lang="fr-FR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Notre projet transversal</a:t>
            </a:r>
            <a:endParaRPr lang="fr-FR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Cahier des charges</a:t>
            </a:r>
            <a:endParaRPr lang="fr-FR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Notre roadmap</a:t>
            </a:r>
            <a:endParaRPr lang="fr-FR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Etat d’avancement du projet</a:t>
            </a:r>
            <a:endParaRPr lang="en-US">
              <a:solidFill>
                <a:schemeClr val="bg2">
                  <a:lumMod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Etapes à venir</a:t>
            </a:r>
            <a:endParaRPr lang="fr-FR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2AA70645-EFDE-43E1-B270-2E21E6055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682" y="20574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7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80C628-51C8-4CD2-ADB1-D170379BAA47}"/>
              </a:ext>
            </a:extLst>
          </p:cNvPr>
          <p:cNvSpPr/>
          <p:nvPr/>
        </p:nvSpPr>
        <p:spPr>
          <a:xfrm>
            <a:off x="-3425" y="857"/>
            <a:ext cx="12191999" cy="1014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018802"/>
            <a:ext cx="7539318" cy="5122302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Présentation de l’équipe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Notre projet transversal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Cahier des charges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Notre roadmap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Etat d’avancement du projet</a:t>
            </a:r>
            <a:endParaRPr lang="en-US">
              <a:solidFill>
                <a:schemeClr val="bg1">
                  <a:lumMod val="8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fr-FR" b="1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Etapes à venir</a:t>
            </a: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2AA70645-EFDE-43E1-B270-2E21E6055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682" y="20574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4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80C628-51C8-4CD2-ADB1-D170379BAA47}"/>
              </a:ext>
            </a:extLst>
          </p:cNvPr>
          <p:cNvSpPr/>
          <p:nvPr/>
        </p:nvSpPr>
        <p:spPr>
          <a:xfrm>
            <a:off x="-3425" y="857"/>
            <a:ext cx="12191999" cy="1014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018802"/>
            <a:ext cx="7539318" cy="5122302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fr-FR" b="1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Présentation de l’équipe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Notre projet transversal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Cahier des charges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Notre roadmap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Etat d’avancement du projet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Etapes à venir</a:t>
            </a: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2AA70645-EFDE-43E1-B270-2E21E6055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682" y="20574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5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DA83BE-3088-4FF5-B7AE-5B023A9BE862}"/>
              </a:ext>
            </a:extLst>
          </p:cNvPr>
          <p:cNvSpPr/>
          <p:nvPr/>
        </p:nvSpPr>
        <p:spPr>
          <a:xfrm>
            <a:off x="-3425" y="857"/>
            <a:ext cx="12191999" cy="1014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BE5ADDE-FD57-4C48-9F3F-BC5EFD0324BF}"/>
              </a:ext>
            </a:extLst>
          </p:cNvPr>
          <p:cNvSpPr txBox="1">
            <a:spLocks/>
          </p:cNvSpPr>
          <p:nvPr/>
        </p:nvSpPr>
        <p:spPr bwMode="auto">
          <a:xfrm>
            <a:off x="802341" y="199215"/>
            <a:ext cx="10515600" cy="81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Eurostile-Medium" panose="020B0600000000000000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fr-FR" sz="3600" b="1">
                <a:solidFill>
                  <a:schemeClr val="bg1"/>
                </a:solidFill>
                <a:latin typeface="Arial"/>
                <a:cs typeface="Arial"/>
              </a:rPr>
              <a:t>Présentation de l’équipe</a:t>
            </a:r>
          </a:p>
        </p:txBody>
      </p:sp>
      <p:pic>
        <p:nvPicPr>
          <p:cNvPr id="3" name="Image 3" descr="Une image contenant personne, mur, homme, intérieur&#10;&#10;Description générée automatiquement">
            <a:extLst>
              <a:ext uri="{FF2B5EF4-FFF2-40B4-BE49-F238E27FC236}">
                <a16:creationId xmlns:a16="http://schemas.microsoft.com/office/drawing/2014/main" id="{DDEF9988-9733-4AEF-92F1-8F4ACEA8A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6" b="21461"/>
          <a:stretch/>
        </p:blipFill>
        <p:spPr>
          <a:xfrm>
            <a:off x="507999" y="2721429"/>
            <a:ext cx="1669199" cy="1770877"/>
          </a:xfrm>
          <a:prstGeom prst="rect">
            <a:avLst/>
          </a:prstGeom>
        </p:spPr>
      </p:pic>
      <p:pic>
        <p:nvPicPr>
          <p:cNvPr id="4" name="Image 4" descr="Une image contenant personne, extérieur, ciel, femme&#10;&#10;Description générée automatiquement">
            <a:extLst>
              <a:ext uri="{FF2B5EF4-FFF2-40B4-BE49-F238E27FC236}">
                <a16:creationId xmlns:a16="http://schemas.microsoft.com/office/drawing/2014/main" id="{3DF33CBC-85AD-4A54-B006-18E75F9455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27" r="19214" b="2183"/>
          <a:stretch/>
        </p:blipFill>
        <p:spPr>
          <a:xfrm>
            <a:off x="2647042" y="2719614"/>
            <a:ext cx="1673812" cy="1773351"/>
          </a:xfrm>
          <a:prstGeom prst="rect">
            <a:avLst/>
          </a:prstGeom>
        </p:spPr>
      </p:pic>
      <p:pic>
        <p:nvPicPr>
          <p:cNvPr id="5" name="Image 5" descr="Une image contenant personne, mur, intérieur, homme&#10;&#10;Description générée automatiquement">
            <a:extLst>
              <a:ext uri="{FF2B5EF4-FFF2-40B4-BE49-F238E27FC236}">
                <a16:creationId xmlns:a16="http://schemas.microsoft.com/office/drawing/2014/main" id="{5B052FB4-996C-46A0-8377-C8D8F1787B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115" r="-346" b="20088"/>
          <a:stretch/>
        </p:blipFill>
        <p:spPr>
          <a:xfrm>
            <a:off x="4984425" y="2723243"/>
            <a:ext cx="1715154" cy="17542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AE1F0E3-5983-4D08-AB83-0BEA1D2EAA44}"/>
              </a:ext>
            </a:extLst>
          </p:cNvPr>
          <p:cNvSpPr txBox="1"/>
          <p:nvPr/>
        </p:nvSpPr>
        <p:spPr>
          <a:xfrm>
            <a:off x="2656115" y="4517772"/>
            <a:ext cx="1645557" cy="3784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Calibri"/>
                <a:cs typeface="Calibri"/>
              </a:rPr>
              <a:t>Juliette </a:t>
            </a:r>
            <a:r>
              <a:rPr lang="fr-FR" err="1">
                <a:latin typeface="Calibri"/>
                <a:cs typeface="Calibri"/>
              </a:rPr>
              <a:t>Bluem</a:t>
            </a:r>
            <a:endParaRPr lang="fr-FR" err="1">
              <a:cs typeface="Calibri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1741A37-6C1F-43F9-B48E-C556182366C2}"/>
              </a:ext>
            </a:extLst>
          </p:cNvPr>
          <p:cNvSpPr txBox="1"/>
          <p:nvPr/>
        </p:nvSpPr>
        <p:spPr>
          <a:xfrm>
            <a:off x="116113" y="4498621"/>
            <a:ext cx="24075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latin typeface="Calibri"/>
                <a:cs typeface="Calibri"/>
              </a:rPr>
              <a:t>Gaston </a:t>
            </a:r>
            <a:r>
              <a:rPr lang="fr-FR" err="1">
                <a:latin typeface="Calibri"/>
                <a:cs typeface="Calibri"/>
              </a:rPr>
              <a:t>Maimbourg</a:t>
            </a:r>
            <a:endParaRPr lang="fr-FR" err="1">
              <a:cs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BF92647-1864-4AF2-89C3-C743C9B21155}"/>
              </a:ext>
            </a:extLst>
          </p:cNvPr>
          <p:cNvSpPr txBox="1"/>
          <p:nvPr/>
        </p:nvSpPr>
        <p:spPr>
          <a:xfrm>
            <a:off x="4561113" y="4512732"/>
            <a:ext cx="24075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latin typeface="Calibri"/>
                <a:cs typeface="Calibri"/>
              </a:rPr>
              <a:t>Guillaume Tisserand</a:t>
            </a:r>
            <a:endParaRPr lang="fr-FR">
              <a:cs typeface="Calibri"/>
            </a:endParaRPr>
          </a:p>
        </p:txBody>
      </p:sp>
      <p:pic>
        <p:nvPicPr>
          <p:cNvPr id="10" name="Image 13" descr="Une image contenant personne, mur, homme, intérieur&#10;&#10;Description générée automatiquement">
            <a:extLst>
              <a:ext uri="{FF2B5EF4-FFF2-40B4-BE49-F238E27FC236}">
                <a16:creationId xmlns:a16="http://schemas.microsoft.com/office/drawing/2014/main" id="{E65BB104-38B6-4F30-9D2A-D054AA056F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21" b="12903"/>
          <a:stretch/>
        </p:blipFill>
        <p:spPr>
          <a:xfrm>
            <a:off x="7355115" y="2719082"/>
            <a:ext cx="1645591" cy="176511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114AF42-F4CB-4216-91A8-A3AFBEEA8F6C}"/>
              </a:ext>
            </a:extLst>
          </p:cNvPr>
          <p:cNvSpPr txBox="1"/>
          <p:nvPr/>
        </p:nvSpPr>
        <p:spPr>
          <a:xfrm>
            <a:off x="6883397" y="4524962"/>
            <a:ext cx="24075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latin typeface="Calibri"/>
                <a:cs typeface="Calibri"/>
              </a:rPr>
              <a:t>Arthur Terrien</a:t>
            </a:r>
            <a:endParaRPr lang="fr-FR">
              <a:cs typeface="Calibri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0400C9E-EFAF-402D-BED2-33150F527C7B}"/>
              </a:ext>
            </a:extLst>
          </p:cNvPr>
          <p:cNvSpPr txBox="1"/>
          <p:nvPr/>
        </p:nvSpPr>
        <p:spPr>
          <a:xfrm>
            <a:off x="9359896" y="4515889"/>
            <a:ext cx="24075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latin typeface="Calibri"/>
                <a:cs typeface="Calibri"/>
              </a:rPr>
              <a:t>Axel Thouvenin</a:t>
            </a:r>
            <a:endParaRPr lang="fr-FR">
              <a:cs typeface="Calibri"/>
            </a:endParaRPr>
          </a:p>
        </p:txBody>
      </p:sp>
      <p:pic>
        <p:nvPicPr>
          <p:cNvPr id="2" name="Image 6" descr="Une image contenant homme, personne, cravate, portant&#10;&#10;Description générée automatiquement">
            <a:extLst>
              <a:ext uri="{FF2B5EF4-FFF2-40B4-BE49-F238E27FC236}">
                <a16:creationId xmlns:a16="http://schemas.microsoft.com/office/drawing/2014/main" id="{53D082AC-13BA-420F-9AD9-9E2174547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3530" y="2705668"/>
            <a:ext cx="1726660" cy="17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1630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80C628-51C8-4CD2-ADB1-D170379BAA47}"/>
              </a:ext>
            </a:extLst>
          </p:cNvPr>
          <p:cNvSpPr/>
          <p:nvPr/>
        </p:nvSpPr>
        <p:spPr>
          <a:xfrm>
            <a:off x="-3425" y="857"/>
            <a:ext cx="12191999" cy="1014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018802"/>
            <a:ext cx="7539318" cy="5122302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Présentation de l’équipe</a:t>
            </a:r>
          </a:p>
          <a:p>
            <a:pPr>
              <a:lnSpc>
                <a:spcPct val="150000"/>
              </a:lnSpc>
            </a:pPr>
            <a:r>
              <a:rPr lang="fr-FR" b="1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Notre projet transversal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Cahier des charges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Notre roadmap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Etat d’avancement du projet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Etapes à venir</a:t>
            </a: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2AA70645-EFDE-43E1-B270-2E21E6055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682" y="20574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54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DA83BE-3088-4FF5-B7AE-5B023A9BE862}"/>
              </a:ext>
            </a:extLst>
          </p:cNvPr>
          <p:cNvSpPr/>
          <p:nvPr/>
        </p:nvSpPr>
        <p:spPr>
          <a:xfrm>
            <a:off x="-3425" y="857"/>
            <a:ext cx="12191999" cy="1014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BE5ADDE-FD57-4C48-9F3F-BC5EFD0324BF}"/>
              </a:ext>
            </a:extLst>
          </p:cNvPr>
          <p:cNvSpPr txBox="1">
            <a:spLocks/>
          </p:cNvSpPr>
          <p:nvPr/>
        </p:nvSpPr>
        <p:spPr bwMode="auto">
          <a:xfrm>
            <a:off x="802341" y="199215"/>
            <a:ext cx="10515600" cy="81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Eurostile-Medium" panose="020B0600000000000000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fr-FR" sz="3600" b="1">
                <a:solidFill>
                  <a:schemeClr val="bg1"/>
                </a:solidFill>
                <a:latin typeface="Arial"/>
                <a:cs typeface="Arial"/>
              </a:rPr>
              <a:t>Notre projet transversal</a:t>
            </a: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41341827-5676-4453-9D38-B501E7FFB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286" y="1133278"/>
            <a:ext cx="6159101" cy="490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9080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DA83BE-3088-4FF5-B7AE-5B023A9BE862}"/>
              </a:ext>
            </a:extLst>
          </p:cNvPr>
          <p:cNvSpPr/>
          <p:nvPr/>
        </p:nvSpPr>
        <p:spPr>
          <a:xfrm>
            <a:off x="-3425" y="857"/>
            <a:ext cx="12191999" cy="1014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BE5ADDE-FD57-4C48-9F3F-BC5EFD0324BF}"/>
              </a:ext>
            </a:extLst>
          </p:cNvPr>
          <p:cNvSpPr txBox="1">
            <a:spLocks/>
          </p:cNvSpPr>
          <p:nvPr/>
        </p:nvSpPr>
        <p:spPr bwMode="auto">
          <a:xfrm>
            <a:off x="802341" y="199215"/>
            <a:ext cx="10515600" cy="81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Eurostile-Medium" panose="020B0600000000000000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fr-FR" sz="3600" b="1">
                <a:solidFill>
                  <a:schemeClr val="bg1"/>
                </a:solidFill>
                <a:latin typeface="Arial"/>
                <a:cs typeface="Arial"/>
              </a:rPr>
              <a:t>Notre projet transversal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5E5E6D5-E97D-4587-AB6D-898A7B49EAB5}"/>
              </a:ext>
            </a:extLst>
          </p:cNvPr>
          <p:cNvSpPr/>
          <p:nvPr/>
        </p:nvSpPr>
        <p:spPr>
          <a:xfrm>
            <a:off x="3938409" y="2014809"/>
            <a:ext cx="2256137" cy="2256137"/>
          </a:xfrm>
          <a:prstGeom prst="ellipse">
            <a:avLst/>
          </a:prstGeom>
          <a:solidFill>
            <a:schemeClr val="accent5">
              <a:lumMod val="7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>
                <a:cs typeface="Arial"/>
              </a:rPr>
              <a:t>AUTOMATIQUE</a:t>
            </a:r>
          </a:p>
          <a:p>
            <a:pPr algn="ctr"/>
            <a:r>
              <a:rPr lang="fr-FR" sz="800">
                <a:cs typeface="Arial"/>
              </a:rPr>
              <a:t>« Moteur &amp; Electronique »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A554A2F-068F-407A-ACA0-59D9C99890A0}"/>
              </a:ext>
            </a:extLst>
          </p:cNvPr>
          <p:cNvSpPr/>
          <p:nvPr/>
        </p:nvSpPr>
        <p:spPr>
          <a:xfrm>
            <a:off x="5754709" y="2042516"/>
            <a:ext cx="2256137" cy="2256137"/>
          </a:xfrm>
          <a:prstGeom prst="ellipse">
            <a:avLst/>
          </a:prstGeom>
          <a:solidFill>
            <a:srgbClr val="00B05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 b="1">
                <a:cs typeface="Arial"/>
              </a:rPr>
              <a:t>ROBOTIQUE</a:t>
            </a:r>
            <a:endParaRPr lang="fr-FR" sz="1400">
              <a:cs typeface="Arial"/>
            </a:endParaRPr>
          </a:p>
          <a:p>
            <a:pPr algn="ctr"/>
            <a:r>
              <a:rPr lang="fr-FR" sz="800">
                <a:cs typeface="Arial"/>
              </a:rPr>
              <a:t>« Châssis »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363B7D9-2964-478E-966F-2E19EE63CDE8}"/>
              </a:ext>
            </a:extLst>
          </p:cNvPr>
          <p:cNvSpPr/>
          <p:nvPr/>
        </p:nvSpPr>
        <p:spPr>
          <a:xfrm>
            <a:off x="4928589" y="3332500"/>
            <a:ext cx="2256137" cy="2256137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>
                <a:cs typeface="Arial"/>
              </a:rPr>
              <a:t>INFORMATIQUE &amp; RESEAUX</a:t>
            </a:r>
          </a:p>
          <a:p>
            <a:pPr algn="ctr"/>
            <a:r>
              <a:rPr lang="fr-FR" sz="800">
                <a:cs typeface="Arial"/>
              </a:rPr>
              <a:t>« IHM &amp; Télécommunication »</a:t>
            </a:r>
            <a:endParaRPr lang="fr-FR" sz="800"/>
          </a:p>
        </p:txBody>
      </p:sp>
    </p:spTree>
    <p:extLst>
      <p:ext uri="{BB962C8B-B14F-4D97-AF65-F5344CB8AC3E}">
        <p14:creationId xmlns:p14="http://schemas.microsoft.com/office/powerpoint/2010/main" val="298464114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DA83BE-3088-4FF5-B7AE-5B023A9BE862}"/>
              </a:ext>
            </a:extLst>
          </p:cNvPr>
          <p:cNvSpPr/>
          <p:nvPr/>
        </p:nvSpPr>
        <p:spPr>
          <a:xfrm>
            <a:off x="-3425" y="857"/>
            <a:ext cx="12191999" cy="1014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BBE5ADDE-FD57-4C48-9F3F-BC5EFD0324BF}"/>
              </a:ext>
            </a:extLst>
          </p:cNvPr>
          <p:cNvSpPr txBox="1">
            <a:spLocks/>
          </p:cNvSpPr>
          <p:nvPr/>
        </p:nvSpPr>
        <p:spPr bwMode="auto">
          <a:xfrm>
            <a:off x="802341" y="199215"/>
            <a:ext cx="10515600" cy="81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Eurostile-Medium" panose="020B0600000000000000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urostile-Medium" panose="020B0600000000000000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fr-FR" sz="3600" b="1">
                <a:solidFill>
                  <a:schemeClr val="bg1"/>
                </a:solidFill>
                <a:latin typeface="Arial"/>
                <a:cs typeface="Arial"/>
              </a:rPr>
              <a:t>Notre projet transversal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5E5E6D5-E97D-4587-AB6D-898A7B49EAB5}"/>
              </a:ext>
            </a:extLst>
          </p:cNvPr>
          <p:cNvSpPr/>
          <p:nvPr/>
        </p:nvSpPr>
        <p:spPr>
          <a:xfrm>
            <a:off x="3938409" y="2014809"/>
            <a:ext cx="2256137" cy="2256137"/>
          </a:xfrm>
          <a:prstGeom prst="ellipse">
            <a:avLst/>
          </a:prstGeom>
          <a:solidFill>
            <a:schemeClr val="accent5">
              <a:lumMod val="7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>
                <a:cs typeface="Arial"/>
              </a:rPr>
              <a:t>AUTOMATIQUE</a:t>
            </a:r>
          </a:p>
          <a:p>
            <a:pPr algn="ctr"/>
            <a:r>
              <a:rPr lang="fr-FR" sz="800">
                <a:cs typeface="Arial"/>
              </a:rPr>
              <a:t>« Moteur &amp; Electronique »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A554A2F-068F-407A-ACA0-59D9C99890A0}"/>
              </a:ext>
            </a:extLst>
          </p:cNvPr>
          <p:cNvSpPr/>
          <p:nvPr/>
        </p:nvSpPr>
        <p:spPr>
          <a:xfrm>
            <a:off x="5754709" y="2042516"/>
            <a:ext cx="2256137" cy="2256137"/>
          </a:xfrm>
          <a:prstGeom prst="ellipse">
            <a:avLst/>
          </a:prstGeom>
          <a:solidFill>
            <a:srgbClr val="00B05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 b="1">
                <a:cs typeface="Arial"/>
              </a:rPr>
              <a:t>ROBOTIQUE</a:t>
            </a:r>
            <a:endParaRPr lang="fr-FR" sz="1400">
              <a:cs typeface="Arial"/>
            </a:endParaRPr>
          </a:p>
          <a:p>
            <a:pPr algn="ctr"/>
            <a:r>
              <a:rPr lang="fr-FR" sz="800">
                <a:cs typeface="Arial"/>
              </a:rPr>
              <a:t>« Châssis »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363B7D9-2964-478E-966F-2E19EE63CDE8}"/>
              </a:ext>
            </a:extLst>
          </p:cNvPr>
          <p:cNvSpPr/>
          <p:nvPr/>
        </p:nvSpPr>
        <p:spPr>
          <a:xfrm>
            <a:off x="4928589" y="3332500"/>
            <a:ext cx="2256137" cy="2256137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200" b="1">
                <a:cs typeface="Arial"/>
              </a:rPr>
              <a:t>INFORMATIQUE &amp; RESEAUX</a:t>
            </a:r>
          </a:p>
          <a:p>
            <a:pPr algn="ctr"/>
            <a:r>
              <a:rPr lang="fr-FR" sz="800">
                <a:cs typeface="Arial"/>
              </a:rPr>
              <a:t>« IHM &amp; Télécommunication »</a:t>
            </a:r>
            <a:endParaRPr lang="fr-FR" sz="800"/>
          </a:p>
        </p:txBody>
      </p:sp>
      <p:pic>
        <p:nvPicPr>
          <p:cNvPr id="2" name="Image 3" descr="Une image contenant personne, mur, homme, intérieur&#10;&#10;Description générée automatiquement">
            <a:extLst>
              <a:ext uri="{FF2B5EF4-FFF2-40B4-BE49-F238E27FC236}">
                <a16:creationId xmlns:a16="http://schemas.microsoft.com/office/drawing/2014/main" id="{56E902D0-CC07-4CFC-90BE-791AAA8A3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6" b="21461"/>
          <a:stretch/>
        </p:blipFill>
        <p:spPr>
          <a:xfrm>
            <a:off x="5794962" y="4875726"/>
            <a:ext cx="521496" cy="529099"/>
          </a:xfrm>
          <a:prstGeom prst="rect">
            <a:avLst/>
          </a:prstGeom>
        </p:spPr>
      </p:pic>
      <p:pic>
        <p:nvPicPr>
          <p:cNvPr id="3" name="Image 4" descr="Une image contenant personne, extérieur, ciel, femme&#10;&#10;Description générée automatiquement">
            <a:extLst>
              <a:ext uri="{FF2B5EF4-FFF2-40B4-BE49-F238E27FC236}">
                <a16:creationId xmlns:a16="http://schemas.microsoft.com/office/drawing/2014/main" id="{E922458E-C562-44B7-B6F7-EB6F6A583E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27" r="19214" b="2183"/>
          <a:stretch/>
        </p:blipFill>
        <p:spPr>
          <a:xfrm>
            <a:off x="5807930" y="2832500"/>
            <a:ext cx="347368" cy="334020"/>
          </a:xfrm>
          <a:prstGeom prst="rect">
            <a:avLst/>
          </a:prstGeom>
        </p:spPr>
      </p:pic>
      <p:pic>
        <p:nvPicPr>
          <p:cNvPr id="5" name="Image 5" descr="Une image contenant personne, mur, intérieur, homme&#10;&#10;Description générée automatiquement">
            <a:extLst>
              <a:ext uri="{FF2B5EF4-FFF2-40B4-BE49-F238E27FC236}">
                <a16:creationId xmlns:a16="http://schemas.microsoft.com/office/drawing/2014/main" id="{30FE2A7A-A1E0-4C2B-86F1-F08E2055F3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115" r="-346" b="20088"/>
          <a:stretch/>
        </p:blipFill>
        <p:spPr>
          <a:xfrm>
            <a:off x="6395536" y="3701613"/>
            <a:ext cx="416932" cy="418413"/>
          </a:xfrm>
          <a:prstGeom prst="rect">
            <a:avLst/>
          </a:prstGeom>
        </p:spPr>
      </p:pic>
      <p:pic>
        <p:nvPicPr>
          <p:cNvPr id="6" name="Image 13" descr="Une image contenant personne, mur, homme, intérieur&#10;&#10;Description générée automatiquement">
            <a:extLst>
              <a:ext uri="{FF2B5EF4-FFF2-40B4-BE49-F238E27FC236}">
                <a16:creationId xmlns:a16="http://schemas.microsoft.com/office/drawing/2014/main" id="{CC952058-90DF-424A-917A-6C0FA7D900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21" b="12903"/>
          <a:stretch/>
        </p:blipFill>
        <p:spPr>
          <a:xfrm>
            <a:off x="4833929" y="2248711"/>
            <a:ext cx="450851" cy="504525"/>
          </a:xfrm>
          <a:prstGeom prst="rect">
            <a:avLst/>
          </a:prstGeom>
        </p:spPr>
      </p:pic>
      <p:pic>
        <p:nvPicPr>
          <p:cNvPr id="16" name="Image 6" descr="Une image contenant homme, personne, cravate, portant&#10;&#10;Description générée automatiquement">
            <a:extLst>
              <a:ext uri="{FF2B5EF4-FFF2-40B4-BE49-F238E27FC236}">
                <a16:creationId xmlns:a16="http://schemas.microsoft.com/office/drawing/2014/main" id="{51FB9E11-106D-4EE9-ADAA-7D5F8F282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8862" y="3335964"/>
            <a:ext cx="343772" cy="370114"/>
          </a:xfrm>
          <a:prstGeom prst="rect">
            <a:avLst/>
          </a:prstGeom>
        </p:spPr>
      </p:pic>
      <p:pic>
        <p:nvPicPr>
          <p:cNvPr id="18" name="Image 13" descr="Une image contenant personne, mur, homme, intérieur&#10;&#10;Description générée automatiquement">
            <a:extLst>
              <a:ext uri="{FF2B5EF4-FFF2-40B4-BE49-F238E27FC236}">
                <a16:creationId xmlns:a16="http://schemas.microsoft.com/office/drawing/2014/main" id="{1CB32E00-52B4-42EE-8CB4-20A2B5F637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21" b="12903"/>
          <a:stretch/>
        </p:blipFill>
        <p:spPr>
          <a:xfrm>
            <a:off x="5182003" y="3735081"/>
            <a:ext cx="375592" cy="419858"/>
          </a:xfrm>
          <a:prstGeom prst="rect">
            <a:avLst/>
          </a:prstGeom>
        </p:spPr>
      </p:pic>
      <p:pic>
        <p:nvPicPr>
          <p:cNvPr id="19" name="Image 4" descr="Une image contenant personne, extérieur, ciel, femme&#10;&#10;Description générée automatiquement">
            <a:extLst>
              <a:ext uri="{FF2B5EF4-FFF2-40B4-BE49-F238E27FC236}">
                <a16:creationId xmlns:a16="http://schemas.microsoft.com/office/drawing/2014/main" id="{20F5D03B-E47E-4719-BAFD-531F9E3F6B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27" r="19214" b="2183"/>
          <a:stretch/>
        </p:blipFill>
        <p:spPr>
          <a:xfrm>
            <a:off x="6692226" y="2305687"/>
            <a:ext cx="450850" cy="446907"/>
          </a:xfrm>
          <a:prstGeom prst="rect">
            <a:avLst/>
          </a:prstGeom>
        </p:spPr>
      </p:pic>
      <p:pic>
        <p:nvPicPr>
          <p:cNvPr id="20" name="Image 5" descr="Une image contenant personne, mur, intérieur, homme&#10;&#10;Description générée automatiquement">
            <a:extLst>
              <a:ext uri="{FF2B5EF4-FFF2-40B4-BE49-F238E27FC236}">
                <a16:creationId xmlns:a16="http://schemas.microsoft.com/office/drawing/2014/main" id="{C60C1948-AC06-4A9D-B8B1-4E23747421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115" r="-346" b="20088"/>
          <a:stretch/>
        </p:blipFill>
        <p:spPr>
          <a:xfrm>
            <a:off x="7148128" y="3522872"/>
            <a:ext cx="416932" cy="41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2914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80C628-51C8-4CD2-ADB1-D170379BAA47}"/>
              </a:ext>
            </a:extLst>
          </p:cNvPr>
          <p:cNvSpPr/>
          <p:nvPr/>
        </p:nvSpPr>
        <p:spPr>
          <a:xfrm>
            <a:off x="-3425" y="857"/>
            <a:ext cx="12191999" cy="1014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018802"/>
            <a:ext cx="7539318" cy="5122302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Présentation de l’équipe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Notre projet transversal</a:t>
            </a:r>
          </a:p>
          <a:p>
            <a:pPr>
              <a:lnSpc>
                <a:spcPct val="150000"/>
              </a:lnSpc>
            </a:pPr>
            <a:r>
              <a:rPr lang="fr-FR" b="1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Cahier des charges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Notre roadmap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Etat d’avancement du projet</a:t>
            </a:r>
          </a:p>
          <a:p>
            <a:pPr>
              <a:lnSpc>
                <a:spcPct val="150000"/>
              </a:lnSpc>
            </a:pPr>
            <a:r>
              <a:rPr lang="fr-FR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Etapes à venir</a:t>
            </a: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2AA70645-EFDE-43E1-B270-2E21E6055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682" y="20574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7983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1">
  <a:themeElements>
    <a:clrScheme name="Polytec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48A1FA"/>
      </a:hlink>
      <a:folHlink>
        <a:srgbClr val="C00000"/>
      </a:folHlink>
    </a:clrScheme>
    <a:fontScheme name="Personnalisé 1">
      <a:majorFont>
        <a:latin typeface="Eurostile-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66A303D6-900B-4143-892A-874B1CE02A4E}" vid="{8339188A-A9FC-484D-BCDB-BFDB59F3AAE0}"/>
    </a:ext>
  </a:extLst>
</a:theme>
</file>

<file path=ppt/theme/theme2.xml><?xml version="1.0" encoding="utf-8"?>
<a:theme xmlns:a="http://schemas.openxmlformats.org/drawingml/2006/main" name="Thème Office">
  <a:themeElements>
    <a:clrScheme name="Personnalisé 9">
      <a:dk1>
        <a:sysClr val="windowText" lastClr="000000"/>
      </a:dk1>
      <a:lt1>
        <a:sysClr val="window" lastClr="FFFFFF"/>
      </a:lt1>
      <a:dk2>
        <a:srgbClr val="A0539F"/>
      </a:dk2>
      <a:lt2>
        <a:srgbClr val="E7E6E6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48A1FA"/>
      </a:hlink>
      <a:folHlink>
        <a:srgbClr val="C00000"/>
      </a:folHlink>
    </a:clrScheme>
    <a:fontScheme name="Personnalisé 1">
      <a:majorFont>
        <a:latin typeface="Eurostile-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 Polytech Nancy JPO 2017 2 [Mode de compatibilité]" id="{6F9BEB4F-2CCF-4026-977E-892D974A6C84}" vid="{CC573778-D1BC-4E5F-A0D5-3A03C2DA2821}"/>
    </a:ext>
  </a:extLst>
</a:theme>
</file>

<file path=ppt/theme/theme3.xml><?xml version="1.0" encoding="utf-8"?>
<a:theme xmlns:a="http://schemas.openxmlformats.org/drawingml/2006/main" name="1_Thème Office">
  <a:themeElements>
    <a:clrScheme name="Polytec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A0539F"/>
      </a:hlink>
      <a:folHlink>
        <a:srgbClr val="C00000"/>
      </a:folHlink>
    </a:clrScheme>
    <a:fontScheme name="Personnalisé 1">
      <a:majorFont>
        <a:latin typeface="Eurostile-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 Polytech Nancy JPO 2017 2 [Mode de compatibilité]" id="{6F9BEB4F-2CCF-4026-977E-892D974A6C84}" vid="{332BF1EF-AB0D-48A2-81DF-702A30BC3ADD}"/>
    </a:ext>
  </a:extLst>
</a:theme>
</file>

<file path=ppt/theme/theme4.xml><?xml version="1.0" encoding="utf-8"?>
<a:theme xmlns:a="http://schemas.openxmlformats.org/drawingml/2006/main" name="2_Thème Office">
  <a:themeElements>
    <a:clrScheme name="Polytec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48A1FA"/>
      </a:hlink>
      <a:folHlink>
        <a:srgbClr val="C00000"/>
      </a:folHlink>
    </a:clrScheme>
    <a:fontScheme name="Personnalisé 1">
      <a:majorFont>
        <a:latin typeface="Eurostile-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 Polytech Nancy JPO 2017 2 [Mode de compatibilité]" id="{6F9BEB4F-2CCF-4026-977E-892D974A6C84}" vid="{BDBB4453-956D-43B7-8E30-807112ECF43A}"/>
    </a:ext>
  </a:extLst>
</a:theme>
</file>

<file path=ppt/theme/theme5.xml><?xml version="1.0" encoding="utf-8"?>
<a:theme xmlns:a="http://schemas.openxmlformats.org/drawingml/2006/main" name="4_Thème Office">
  <a:themeElements>
    <a:clrScheme name="Polytec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48A1FA"/>
      </a:hlink>
      <a:folHlink>
        <a:srgbClr val="C00000"/>
      </a:folHlink>
    </a:clrScheme>
    <a:fontScheme name="Personnalisé 1">
      <a:majorFont>
        <a:latin typeface="Eurostile-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 Polytech Nancy JPO 2017 2 [Mode de compatibilité]" id="{6F9BEB4F-2CCF-4026-977E-892D974A6C84}" vid="{BCC1A98B-C47A-4E44-BA7F-C85AD64995F9}"/>
    </a:ext>
  </a:extLst>
</a:theme>
</file>

<file path=ppt/theme/theme6.xml><?xml version="1.0" encoding="utf-8"?>
<a:theme xmlns:a="http://schemas.openxmlformats.org/drawingml/2006/main" name="5_Thème Office">
  <a:themeElements>
    <a:clrScheme name="Polytec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48A1FA"/>
      </a:hlink>
      <a:folHlink>
        <a:srgbClr val="C00000"/>
      </a:folHlink>
    </a:clrScheme>
    <a:fontScheme name="Personnalisé 1">
      <a:majorFont>
        <a:latin typeface="Eurostile-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 Polytech Nancy JPO 2017 2 [Mode de compatibilité]" id="{6F9BEB4F-2CCF-4026-977E-892D974A6C84}" vid="{F65F09ED-BF81-4C4A-8344-E852C3D6821D}"/>
    </a:ext>
  </a:extLst>
</a:theme>
</file>

<file path=ppt/theme/theme7.xml><?xml version="1.0" encoding="utf-8"?>
<a:theme xmlns:a="http://schemas.openxmlformats.org/drawingml/2006/main" name="6_Thème Office">
  <a:themeElements>
    <a:clrScheme name="Polytec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48A1FA"/>
      </a:hlink>
      <a:folHlink>
        <a:srgbClr val="C00000"/>
      </a:folHlink>
    </a:clrScheme>
    <a:fontScheme name="Personnalisé 1">
      <a:majorFont>
        <a:latin typeface="Eurostile-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 Polytech Nancy JPO 2017 2 [Mode de compatibilité]" id="{6F9BEB4F-2CCF-4026-977E-892D974A6C84}" vid="{A6432811-7218-430F-A0F2-EA9C004B42DD}"/>
    </a:ext>
  </a:extLst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9D0665D305C0489EBE271301F8FE67" ma:contentTypeVersion="7" ma:contentTypeDescription="Crée un document." ma:contentTypeScope="" ma:versionID="c9a72fdf6b4275d0a97db4f1e72b04d3">
  <xsd:schema xmlns:xsd="http://www.w3.org/2001/XMLSchema" xmlns:xs="http://www.w3.org/2001/XMLSchema" xmlns:p="http://schemas.microsoft.com/office/2006/metadata/properties" xmlns:ns3="d350bc0a-e9da-43ae-aba3-c14779c4a7ca" xmlns:ns4="cd65ce44-4ca5-4af0-b7e9-4d1beb967dd1" targetNamespace="http://schemas.microsoft.com/office/2006/metadata/properties" ma:root="true" ma:fieldsID="ee444fb799ec5b6081fadce9a5c408b1" ns3:_="" ns4:_="">
    <xsd:import namespace="d350bc0a-e9da-43ae-aba3-c14779c4a7ca"/>
    <xsd:import namespace="cd65ce44-4ca5-4af0-b7e9-4d1beb967dd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50bc0a-e9da-43ae-aba3-c14779c4a7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65ce44-4ca5-4af0-b7e9-4d1beb967dd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0EDCA2A-0942-437C-919F-703C53E3EA71}">
  <ds:schemaRefs>
    <ds:schemaRef ds:uri="cd65ce44-4ca5-4af0-b7e9-4d1beb967dd1"/>
    <ds:schemaRef ds:uri="d350bc0a-e9da-43ae-aba3-c14779c4a7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84B3E90-6565-4366-814B-388B319429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4355ED-A02A-4A2F-8456-5CF519F197D3}">
  <ds:schemaRefs>
    <ds:schemaRef ds:uri="cd65ce44-4ca5-4af0-b7e9-4d1beb967dd1"/>
    <ds:schemaRef ds:uri="d350bc0a-e9da-43ae-aba3-c14779c4a7c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0</TotalTime>
  <Words>994</Words>
  <Application>Microsoft Office PowerPoint</Application>
  <PresentationFormat>Grand écran</PresentationFormat>
  <Paragraphs>235</Paragraphs>
  <Slides>20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7</vt:i4>
      </vt:variant>
      <vt:variant>
        <vt:lpstr>Titres des diapositives</vt:lpstr>
      </vt:variant>
      <vt:variant>
        <vt:i4>20</vt:i4>
      </vt:variant>
    </vt:vector>
  </HeadingPairs>
  <TitlesOfParts>
    <vt:vector size="35" baseType="lpstr">
      <vt:lpstr>Arial</vt:lpstr>
      <vt:lpstr>Arial,Sans-Serif</vt:lpstr>
      <vt:lpstr>Calibri</vt:lpstr>
      <vt:lpstr>Calibri Light</vt:lpstr>
      <vt:lpstr>Downtempo</vt:lpstr>
      <vt:lpstr>Eurostile-Medium</vt:lpstr>
      <vt:lpstr>latoregular</vt:lpstr>
      <vt:lpstr>Wingdings</vt:lpstr>
      <vt:lpstr>Thème1</vt:lpstr>
      <vt:lpstr>Thème Office</vt:lpstr>
      <vt:lpstr>1_Thème Office</vt:lpstr>
      <vt:lpstr>2_Thème Office</vt:lpstr>
      <vt:lpstr>4_Thème Office</vt:lpstr>
      <vt:lpstr>5_Thème Office</vt:lpstr>
      <vt:lpstr>6_Thème Office</vt:lpstr>
      <vt:lpstr>Projet Interne Transversal : PolyVery</vt:lpstr>
      <vt:lpstr>Sommaire 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universitaire de lorraine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Aurelie Schmitt</dc:creator>
  <cp:lastModifiedBy>Juliette Bluem</cp:lastModifiedBy>
  <cp:revision>2</cp:revision>
  <dcterms:created xsi:type="dcterms:W3CDTF">2017-09-17T21:12:38Z</dcterms:created>
  <dcterms:modified xsi:type="dcterms:W3CDTF">2022-06-09T11:48:26Z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0x010100079D0665D305C0489EBE271301F8FE67</vt:lpwstr>
  </property>
</Properties>
</file>